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60" r:id="rId3"/>
    <p:sldId id="259" r:id="rId4"/>
    <p:sldId id="261" r:id="rId5"/>
    <p:sldId id="262" r:id="rId6"/>
  </p:sldIdLst>
  <p:sldSz cx="6858000" cy="9906000" type="A4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60" autoAdjust="0"/>
  </p:normalViewPr>
  <p:slideViewPr>
    <p:cSldViewPr snapToGrid="0">
      <p:cViewPr>
        <p:scale>
          <a:sx n="150" d="100"/>
          <a:sy n="150" d="100"/>
        </p:scale>
        <p:origin x="744" y="-58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5DFC33AC-B659-4BEB-9541-9F1EAAF8D096}" type="datetimeFigureOut">
              <a:rPr lang="fr-FR" smtClean="0"/>
              <a:t>08/07/2021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1563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817" y="4823034"/>
            <a:ext cx="5510530" cy="3946118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A393BBF-AAD3-427E-A05F-B51A279EF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344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93BBF-AAD3-427E-A05F-B51A279EF61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899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93BBF-AAD3-427E-A05F-B51A279EF61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903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93BBF-AAD3-427E-A05F-B51A279EF61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944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93BBF-AAD3-427E-A05F-B51A279EF61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153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93BBF-AAD3-427E-A05F-B51A279EF61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4723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AD27-4F04-4DAC-8828-C83E17B8BDF1}" type="datetimeFigureOut">
              <a:rPr lang="fr-FR" smtClean="0"/>
              <a:t>08/07/2021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1473-52B5-4127-AA7D-391A9445C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460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AD27-4F04-4DAC-8828-C83E17B8BDF1}" type="datetimeFigureOut">
              <a:rPr lang="fr-FR" smtClean="0"/>
              <a:t>08/07/2021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1473-52B5-4127-AA7D-391A9445C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57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AD27-4F04-4DAC-8828-C83E17B8BDF1}" type="datetimeFigureOut">
              <a:rPr lang="fr-FR" smtClean="0"/>
              <a:t>08/07/2021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1473-52B5-4127-AA7D-391A9445C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15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AD27-4F04-4DAC-8828-C83E17B8BDF1}" type="datetimeFigureOut">
              <a:rPr lang="fr-FR" smtClean="0"/>
              <a:t>08/07/2021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1473-52B5-4127-AA7D-391A9445C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374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AD27-4F04-4DAC-8828-C83E17B8BDF1}" type="datetimeFigureOut">
              <a:rPr lang="fr-FR" smtClean="0"/>
              <a:t>08/07/2021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1473-52B5-4127-AA7D-391A9445C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32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AD27-4F04-4DAC-8828-C83E17B8BDF1}" type="datetimeFigureOut">
              <a:rPr lang="fr-FR" smtClean="0"/>
              <a:t>08/07/2021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1473-52B5-4127-AA7D-391A9445C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06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AD27-4F04-4DAC-8828-C83E17B8BDF1}" type="datetimeFigureOut">
              <a:rPr lang="fr-FR" smtClean="0"/>
              <a:t>08/07/2021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1473-52B5-4127-AA7D-391A9445C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15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AD27-4F04-4DAC-8828-C83E17B8BDF1}" type="datetimeFigureOut">
              <a:rPr lang="fr-FR" smtClean="0"/>
              <a:t>08/07/2021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1473-52B5-4127-AA7D-391A9445C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15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AD27-4F04-4DAC-8828-C83E17B8BDF1}" type="datetimeFigureOut">
              <a:rPr lang="fr-FR" smtClean="0"/>
              <a:t>08/07/2021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1473-52B5-4127-AA7D-391A9445C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37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AD27-4F04-4DAC-8828-C83E17B8BDF1}" type="datetimeFigureOut">
              <a:rPr lang="fr-FR" smtClean="0"/>
              <a:t>08/07/2021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1473-52B5-4127-AA7D-391A9445C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83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AD27-4F04-4DAC-8828-C83E17B8BDF1}" type="datetimeFigureOut">
              <a:rPr lang="fr-FR" smtClean="0"/>
              <a:t>08/07/2021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21473-52B5-4127-AA7D-391A9445C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284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DAD27-4F04-4DAC-8828-C83E17B8BDF1}" type="datetimeFigureOut">
              <a:rPr lang="fr-FR" smtClean="0"/>
              <a:t>08/07/2021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21473-52B5-4127-AA7D-391A9445C3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235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avec coins arrondis en diagonale 3">
            <a:extLst>
              <a:ext uri="{FF2B5EF4-FFF2-40B4-BE49-F238E27FC236}">
                <a16:creationId xmlns:a16="http://schemas.microsoft.com/office/drawing/2014/main" id="{990C6814-48E9-4186-BB7C-590281B33E2E}"/>
              </a:ext>
            </a:extLst>
          </p:cNvPr>
          <p:cNvSpPr/>
          <p:nvPr/>
        </p:nvSpPr>
        <p:spPr>
          <a:xfrm>
            <a:off x="350484" y="1374469"/>
            <a:ext cx="6157032" cy="1811093"/>
          </a:xfrm>
          <a:prstGeom prst="round2Diag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 : avec coins rognés en haut 80">
            <a:extLst>
              <a:ext uri="{FF2B5EF4-FFF2-40B4-BE49-F238E27FC236}">
                <a16:creationId xmlns:a16="http://schemas.microsoft.com/office/drawing/2014/main" id="{84437FE4-B312-4CEA-B333-E1DE48FA2754}"/>
              </a:ext>
            </a:extLst>
          </p:cNvPr>
          <p:cNvSpPr/>
          <p:nvPr/>
        </p:nvSpPr>
        <p:spPr>
          <a:xfrm>
            <a:off x="350484" y="3311794"/>
            <a:ext cx="2290268" cy="261610"/>
          </a:xfrm>
          <a:prstGeom prst="snip2Same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386BBC0E-02CA-498D-8635-A81FCCB67B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50" y="340452"/>
            <a:ext cx="1725548" cy="708835"/>
          </a:xfrm>
          <a:prstGeom prst="rect">
            <a:avLst/>
          </a:prstGeom>
        </p:spPr>
      </p:pic>
      <p:grpSp>
        <p:nvGrpSpPr>
          <p:cNvPr id="16" name="Groupe 15">
            <a:extLst>
              <a:ext uri="{FF2B5EF4-FFF2-40B4-BE49-F238E27FC236}">
                <a16:creationId xmlns:a16="http://schemas.microsoft.com/office/drawing/2014/main" id="{1D679385-6DA3-4A0B-AB24-D8C197B6FE97}"/>
              </a:ext>
            </a:extLst>
          </p:cNvPr>
          <p:cNvGrpSpPr/>
          <p:nvPr/>
        </p:nvGrpSpPr>
        <p:grpSpPr>
          <a:xfrm>
            <a:off x="4930876" y="371703"/>
            <a:ext cx="1957347" cy="646331"/>
            <a:chOff x="521519" y="1363738"/>
            <a:chExt cx="1957347" cy="646331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66AF5E-B270-4B59-AA5C-26EA56A6039B}"/>
                </a:ext>
              </a:extLst>
            </p:cNvPr>
            <p:cNvSpPr txBox="1"/>
            <p:nvPr/>
          </p:nvSpPr>
          <p:spPr>
            <a:xfrm>
              <a:off x="1319536" y="1635120"/>
              <a:ext cx="115933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200" dirty="0" err="1">
                  <a:solidFill>
                    <a:schemeClr val="accent2"/>
                  </a:solidFill>
                  <a:latin typeface="Interstate" panose="00000400000000000000" pitchFamily="2" charset="0"/>
                </a:rPr>
                <a:t>upOptique</a:t>
              </a:r>
              <a:endParaRPr lang="fr-FR" sz="1400" dirty="0">
                <a:solidFill>
                  <a:schemeClr val="accent2"/>
                </a:solidFill>
                <a:latin typeface="Interstate" panose="00000400000000000000" pitchFamily="2" charset="0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B5AE1F8-B5F8-4279-A07E-ADA85ACA1AED}"/>
                </a:ext>
              </a:extLst>
            </p:cNvPr>
            <p:cNvSpPr txBox="1"/>
            <p:nvPr/>
          </p:nvSpPr>
          <p:spPr>
            <a:xfrm>
              <a:off x="521519" y="1384618"/>
              <a:ext cx="154540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2400" dirty="0" err="1">
                  <a:solidFill>
                    <a:schemeClr val="accent1">
                      <a:lumMod val="50000"/>
                    </a:schemeClr>
                  </a:solidFill>
                  <a:latin typeface="Interstate" panose="00000400000000000000" pitchFamily="2" charset="0"/>
                </a:rPr>
                <a:t>C</a:t>
              </a:r>
              <a:r>
                <a:rPr lang="fr-FR" sz="2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Interstate" panose="00000400000000000000" pitchFamily="2" charset="0"/>
                </a:rPr>
                <a:t>é</a:t>
              </a:r>
              <a:r>
                <a:rPr lang="fr-FR" sz="2400" dirty="0" err="1">
                  <a:solidFill>
                    <a:schemeClr val="accent1">
                      <a:lumMod val="50000"/>
                    </a:schemeClr>
                  </a:solidFill>
                  <a:latin typeface="Interstate" panose="00000400000000000000" pitchFamily="2" charset="0"/>
                </a:rPr>
                <a:t>TI</a:t>
              </a:r>
              <a:r>
                <a:rPr lang="fr-FR" sz="2400" dirty="0">
                  <a:solidFill>
                    <a:schemeClr val="accent1">
                      <a:lumMod val="50000"/>
                    </a:schemeClr>
                  </a:solidFill>
                  <a:latin typeface="Interstate" panose="00000400000000000000" pitchFamily="2" charset="0"/>
                </a:rPr>
                <a:t>’</a:t>
              </a:r>
              <a:endParaRPr lang="fr-FR" sz="2400" i="1" dirty="0">
                <a:solidFill>
                  <a:schemeClr val="accent2"/>
                </a:solidFill>
                <a:latin typeface="Interstate" panose="00000400000000000000" pitchFamily="2" charset="0"/>
              </a:endParaRP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06BB330C-6F9B-4DE3-B2B5-5B2E69CDDA51}"/>
                </a:ext>
              </a:extLst>
            </p:cNvPr>
            <p:cNvSpPr txBox="1"/>
            <p:nvPr/>
          </p:nvSpPr>
          <p:spPr>
            <a:xfrm>
              <a:off x="1091656" y="1363738"/>
              <a:ext cx="40727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3600" dirty="0">
                  <a:solidFill>
                    <a:schemeClr val="accent2"/>
                  </a:solidFill>
                  <a:latin typeface="Interstate" panose="00000400000000000000" pitchFamily="2" charset="0"/>
                </a:rPr>
                <a:t>S</a:t>
              </a:r>
              <a:endParaRPr lang="fr-FR" sz="3600" dirty="0"/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BF599D67-FBBF-4FB3-AF9A-A342BEA38765}"/>
                </a:ext>
              </a:extLst>
            </p:cNvPr>
            <p:cNvSpPr txBox="1"/>
            <p:nvPr/>
          </p:nvSpPr>
          <p:spPr>
            <a:xfrm>
              <a:off x="1453115" y="1425816"/>
              <a:ext cx="76676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Interstate" panose="00000400000000000000" pitchFamily="2" charset="0"/>
                </a:rPr>
                <a:t>CORP</a:t>
              </a:r>
              <a:endParaRPr lang="fr-FR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5FDA6AB-AC04-4019-8F35-5A951D3F88A2}"/>
              </a:ext>
            </a:extLst>
          </p:cNvPr>
          <p:cNvSpPr/>
          <p:nvPr/>
        </p:nvSpPr>
        <p:spPr>
          <a:xfrm>
            <a:off x="2063350" y="436365"/>
            <a:ext cx="2749853" cy="556390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73BEADFB-95C5-416C-AB14-D75E12CD2A88}"/>
              </a:ext>
            </a:extLst>
          </p:cNvPr>
          <p:cNvSpPr txBox="1"/>
          <p:nvPr/>
        </p:nvSpPr>
        <p:spPr>
          <a:xfrm>
            <a:off x="2073160" y="407493"/>
            <a:ext cx="2704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accent2"/>
                </a:solidFill>
                <a:latin typeface="Interstate" panose="00000400000000000000" pitchFamily="2" charset="0"/>
              </a:rPr>
              <a:t>THEME</a:t>
            </a:r>
          </a:p>
          <a:p>
            <a:pPr algn="ctr"/>
            <a:r>
              <a:rPr lang="fr-FR" sz="2000" dirty="0">
                <a:solidFill>
                  <a:schemeClr val="accent2"/>
                </a:solidFill>
                <a:latin typeface="Interstate" panose="00000400000000000000" pitchFamily="2" charset="0"/>
              </a:rPr>
              <a:t>INSTRUMENTATION &amp; ALI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65438EA6-1866-4D54-AACF-BDAD2E2CBA5B}"/>
              </a:ext>
            </a:extLst>
          </p:cNvPr>
          <p:cNvSpPr/>
          <p:nvPr/>
        </p:nvSpPr>
        <p:spPr>
          <a:xfrm>
            <a:off x="350484" y="3573403"/>
            <a:ext cx="6157032" cy="3823663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ZoneTexte 124">
            <a:extLst>
              <a:ext uri="{FF2B5EF4-FFF2-40B4-BE49-F238E27FC236}">
                <a16:creationId xmlns:a16="http://schemas.microsoft.com/office/drawing/2014/main" id="{59407C76-D559-4F97-9695-7AB220454119}"/>
              </a:ext>
            </a:extLst>
          </p:cNvPr>
          <p:cNvSpPr txBox="1"/>
          <p:nvPr/>
        </p:nvSpPr>
        <p:spPr>
          <a:xfrm>
            <a:off x="407212" y="3311794"/>
            <a:ext cx="15496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rgbClr val="002060"/>
                </a:solidFill>
                <a:latin typeface="Interstate" panose="00000400000000000000" pitchFamily="2" charset="0"/>
              </a:rPr>
              <a:t>Caractériser un dipôle</a:t>
            </a:r>
          </a:p>
        </p:txBody>
      </p:sp>
      <p:sp>
        <p:nvSpPr>
          <p:cNvPr id="168" name="ZoneTexte 167">
            <a:extLst>
              <a:ext uri="{FF2B5EF4-FFF2-40B4-BE49-F238E27FC236}">
                <a16:creationId xmlns:a16="http://schemas.microsoft.com/office/drawing/2014/main" id="{D54C0F90-89F1-472B-8A79-9D7A2925E259}"/>
              </a:ext>
            </a:extLst>
          </p:cNvPr>
          <p:cNvSpPr txBox="1"/>
          <p:nvPr/>
        </p:nvSpPr>
        <p:spPr>
          <a:xfrm>
            <a:off x="839012" y="1374469"/>
            <a:ext cx="588621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>
                <a:latin typeface="Raleway" pitchFamily="2" charset="0"/>
              </a:rPr>
              <a:t>Je dois utiliser un dipôle.</a:t>
            </a:r>
          </a:p>
        </p:txBody>
      </p:sp>
      <p:sp>
        <p:nvSpPr>
          <p:cNvPr id="172" name="ZoneTexte 171">
            <a:extLst>
              <a:ext uri="{FF2B5EF4-FFF2-40B4-BE49-F238E27FC236}">
                <a16:creationId xmlns:a16="http://schemas.microsoft.com/office/drawing/2014/main" id="{3EC62955-F60D-40DF-B6E5-F09DE423D5AE}"/>
              </a:ext>
            </a:extLst>
          </p:cNvPr>
          <p:cNvSpPr txBox="1"/>
          <p:nvPr/>
        </p:nvSpPr>
        <p:spPr>
          <a:xfrm>
            <a:off x="858062" y="1597905"/>
            <a:ext cx="588621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>
                <a:latin typeface="Raleway" pitchFamily="2" charset="0"/>
              </a:rPr>
              <a:t>Quelles sont caractéristiques électriques importantes à prendre en compte ?</a:t>
            </a:r>
          </a:p>
        </p:txBody>
      </p:sp>
      <p:cxnSp>
        <p:nvCxnSpPr>
          <p:cNvPr id="185" name="Connecteur droit 184">
            <a:extLst>
              <a:ext uri="{FF2B5EF4-FFF2-40B4-BE49-F238E27FC236}">
                <a16:creationId xmlns:a16="http://schemas.microsoft.com/office/drawing/2014/main" id="{E5F9DE6D-1AE9-41E5-8B75-77B531F13032}"/>
              </a:ext>
            </a:extLst>
          </p:cNvPr>
          <p:cNvCxnSpPr>
            <a:cxnSpLocks/>
          </p:cNvCxnSpPr>
          <p:nvPr/>
        </p:nvCxnSpPr>
        <p:spPr>
          <a:xfrm>
            <a:off x="984250" y="2096665"/>
            <a:ext cx="514869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cteur droit 185">
            <a:extLst>
              <a:ext uri="{FF2B5EF4-FFF2-40B4-BE49-F238E27FC236}">
                <a16:creationId xmlns:a16="http://schemas.microsoft.com/office/drawing/2014/main" id="{C7A24B33-6DE5-45E6-99CA-B73713775EC0}"/>
              </a:ext>
            </a:extLst>
          </p:cNvPr>
          <p:cNvCxnSpPr>
            <a:cxnSpLocks/>
          </p:cNvCxnSpPr>
          <p:nvPr/>
        </p:nvCxnSpPr>
        <p:spPr>
          <a:xfrm>
            <a:off x="984250" y="2310025"/>
            <a:ext cx="514869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cteur droit 186">
            <a:extLst>
              <a:ext uri="{FF2B5EF4-FFF2-40B4-BE49-F238E27FC236}">
                <a16:creationId xmlns:a16="http://schemas.microsoft.com/office/drawing/2014/main" id="{456B575C-0173-4A2F-BBE0-2B6B061EB6CE}"/>
              </a:ext>
            </a:extLst>
          </p:cNvPr>
          <p:cNvCxnSpPr>
            <a:cxnSpLocks/>
          </p:cNvCxnSpPr>
          <p:nvPr/>
        </p:nvCxnSpPr>
        <p:spPr>
          <a:xfrm>
            <a:off x="984250" y="2530242"/>
            <a:ext cx="514869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cteur droit 187">
            <a:extLst>
              <a:ext uri="{FF2B5EF4-FFF2-40B4-BE49-F238E27FC236}">
                <a16:creationId xmlns:a16="http://schemas.microsoft.com/office/drawing/2014/main" id="{473D073A-B83F-4C26-95E8-9D5D46334A86}"/>
              </a:ext>
            </a:extLst>
          </p:cNvPr>
          <p:cNvCxnSpPr>
            <a:cxnSpLocks/>
          </p:cNvCxnSpPr>
          <p:nvPr/>
        </p:nvCxnSpPr>
        <p:spPr>
          <a:xfrm>
            <a:off x="984250" y="2766462"/>
            <a:ext cx="514869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cteur droit 188">
            <a:extLst>
              <a:ext uri="{FF2B5EF4-FFF2-40B4-BE49-F238E27FC236}">
                <a16:creationId xmlns:a16="http://schemas.microsoft.com/office/drawing/2014/main" id="{CAC3168A-EA34-4F69-84A6-8F77CB3B98AA}"/>
              </a:ext>
            </a:extLst>
          </p:cNvPr>
          <p:cNvCxnSpPr>
            <a:cxnSpLocks/>
          </p:cNvCxnSpPr>
          <p:nvPr/>
        </p:nvCxnSpPr>
        <p:spPr>
          <a:xfrm>
            <a:off x="984250" y="2995062"/>
            <a:ext cx="514869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DBA888DE-BFCF-4351-8C03-93F3505BF611}"/>
              </a:ext>
            </a:extLst>
          </p:cNvPr>
          <p:cNvSpPr txBox="1"/>
          <p:nvPr/>
        </p:nvSpPr>
        <p:spPr>
          <a:xfrm>
            <a:off x="5937388" y="1024661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 / 5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45E9D992-3865-4E22-91DF-14E0FC377267}"/>
              </a:ext>
            </a:extLst>
          </p:cNvPr>
          <p:cNvSpPr txBox="1"/>
          <p:nvPr/>
        </p:nvSpPr>
        <p:spPr>
          <a:xfrm>
            <a:off x="564298" y="3607439"/>
            <a:ext cx="15496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latin typeface="Raleway" pitchFamily="2" charset="0"/>
              </a:rPr>
              <a:t>Protocole / schéma 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CAA6181-7BEC-4E81-B745-B6837EF98E97}"/>
              </a:ext>
            </a:extLst>
          </p:cNvPr>
          <p:cNvCxnSpPr>
            <a:cxnSpLocks/>
          </p:cNvCxnSpPr>
          <p:nvPr/>
        </p:nvCxnSpPr>
        <p:spPr>
          <a:xfrm>
            <a:off x="3425542" y="3738244"/>
            <a:ext cx="0" cy="3522981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ZoneTexte 86">
            <a:extLst>
              <a:ext uri="{FF2B5EF4-FFF2-40B4-BE49-F238E27FC236}">
                <a16:creationId xmlns:a16="http://schemas.microsoft.com/office/drawing/2014/main" id="{F2D2617E-A9E5-46F9-B7A0-D6EC9118EB1D}"/>
              </a:ext>
            </a:extLst>
          </p:cNvPr>
          <p:cNvSpPr txBox="1"/>
          <p:nvPr/>
        </p:nvSpPr>
        <p:spPr>
          <a:xfrm>
            <a:off x="2680803" y="3711423"/>
            <a:ext cx="154962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Raleway" pitchFamily="2" charset="0"/>
              </a:rPr>
              <a:t>Manuelle</a:t>
            </a:r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CF928116-610F-455B-AF1E-507E4434A0E8}"/>
              </a:ext>
            </a:extLst>
          </p:cNvPr>
          <p:cNvSpPr txBox="1"/>
          <p:nvPr/>
        </p:nvSpPr>
        <p:spPr>
          <a:xfrm>
            <a:off x="3487212" y="3711423"/>
            <a:ext cx="154962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Raleway" pitchFamily="2" charset="0"/>
              </a:rPr>
              <a:t>Automatique</a:t>
            </a:r>
          </a:p>
        </p:txBody>
      </p:sp>
      <p:sp>
        <p:nvSpPr>
          <p:cNvPr id="91" name="Rectangle : avec coins rognés en diagonale 90">
            <a:extLst>
              <a:ext uri="{FF2B5EF4-FFF2-40B4-BE49-F238E27FC236}">
                <a16:creationId xmlns:a16="http://schemas.microsoft.com/office/drawing/2014/main" id="{F5861115-535A-49BF-AD3B-25727D609016}"/>
              </a:ext>
            </a:extLst>
          </p:cNvPr>
          <p:cNvSpPr/>
          <p:nvPr/>
        </p:nvSpPr>
        <p:spPr>
          <a:xfrm>
            <a:off x="350484" y="7511248"/>
            <a:ext cx="6157032" cy="1990010"/>
          </a:xfrm>
          <a:prstGeom prst="snip2DiagRect">
            <a:avLst>
              <a:gd name="adj1" fmla="val 0"/>
              <a:gd name="adj2" fmla="val 7452"/>
            </a:avLst>
          </a:prstGeom>
          <a:solidFill>
            <a:schemeClr val="bg1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>
                <a:latin typeface="Raleway" pitchFamily="2" charset="0"/>
              </a:rPr>
              <a:t>J’ai testé les deux méthodes</a:t>
            </a:r>
            <a:endParaRPr lang="fr-FR" dirty="0"/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B8A8B606-E753-45AC-B323-64E24CA46BAD}"/>
              </a:ext>
            </a:extLst>
          </p:cNvPr>
          <p:cNvSpPr txBox="1"/>
          <p:nvPr/>
        </p:nvSpPr>
        <p:spPr>
          <a:xfrm>
            <a:off x="407212" y="7553005"/>
            <a:ext cx="588621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>
                <a:latin typeface="Raleway" pitchFamily="2" charset="0"/>
              </a:rPr>
              <a:t>J’ai testé deux méthodes pour caractériser un dipôle : Manuelle      et Automatique 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42470A2-5E4E-4FBA-8ED2-531DC1663FD6}"/>
              </a:ext>
            </a:extLst>
          </p:cNvPr>
          <p:cNvSpPr/>
          <p:nvPr/>
        </p:nvSpPr>
        <p:spPr>
          <a:xfrm>
            <a:off x="4289829" y="7626688"/>
            <a:ext cx="65991" cy="1057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A3D0A08F-907F-4A25-8B55-62ADC88484E4}"/>
              </a:ext>
            </a:extLst>
          </p:cNvPr>
          <p:cNvSpPr/>
          <p:nvPr/>
        </p:nvSpPr>
        <p:spPr>
          <a:xfrm>
            <a:off x="5384336" y="7619577"/>
            <a:ext cx="65991" cy="1057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5" name="Connecteur droit 94">
            <a:extLst>
              <a:ext uri="{FF2B5EF4-FFF2-40B4-BE49-F238E27FC236}">
                <a16:creationId xmlns:a16="http://schemas.microsoft.com/office/drawing/2014/main" id="{1DFE83B4-22FE-4D19-B40D-01CED1208272}"/>
              </a:ext>
            </a:extLst>
          </p:cNvPr>
          <p:cNvCxnSpPr>
            <a:cxnSpLocks/>
          </p:cNvCxnSpPr>
          <p:nvPr/>
        </p:nvCxnSpPr>
        <p:spPr>
          <a:xfrm>
            <a:off x="695678" y="8282821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ZoneTexte 95">
            <a:extLst>
              <a:ext uri="{FF2B5EF4-FFF2-40B4-BE49-F238E27FC236}">
                <a16:creationId xmlns:a16="http://schemas.microsoft.com/office/drawing/2014/main" id="{DDEFCCF8-6F49-43D1-BFB4-DDE9C6670C90}"/>
              </a:ext>
            </a:extLst>
          </p:cNvPr>
          <p:cNvSpPr txBox="1"/>
          <p:nvPr/>
        </p:nvSpPr>
        <p:spPr>
          <a:xfrm>
            <a:off x="407212" y="7776441"/>
            <a:ext cx="588621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>
                <a:latin typeface="Raleway" pitchFamily="2" charset="0"/>
              </a:rPr>
              <a:t>Quels sont les intérêts de ces deux méthodes ?</a:t>
            </a:r>
          </a:p>
        </p:txBody>
      </p:sp>
      <p:cxnSp>
        <p:nvCxnSpPr>
          <p:cNvPr id="97" name="Connecteur droit 96">
            <a:extLst>
              <a:ext uri="{FF2B5EF4-FFF2-40B4-BE49-F238E27FC236}">
                <a16:creationId xmlns:a16="http://schemas.microsoft.com/office/drawing/2014/main" id="{CC15653E-0F31-4CB7-83E3-8933E5544416}"/>
              </a:ext>
            </a:extLst>
          </p:cNvPr>
          <p:cNvCxnSpPr>
            <a:cxnSpLocks/>
          </p:cNvCxnSpPr>
          <p:nvPr/>
        </p:nvCxnSpPr>
        <p:spPr>
          <a:xfrm>
            <a:off x="695678" y="8496181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>
            <a:extLst>
              <a:ext uri="{FF2B5EF4-FFF2-40B4-BE49-F238E27FC236}">
                <a16:creationId xmlns:a16="http://schemas.microsoft.com/office/drawing/2014/main" id="{C882A3A4-0901-490C-BD78-3DD134D72DA2}"/>
              </a:ext>
            </a:extLst>
          </p:cNvPr>
          <p:cNvCxnSpPr>
            <a:cxnSpLocks/>
          </p:cNvCxnSpPr>
          <p:nvPr/>
        </p:nvCxnSpPr>
        <p:spPr>
          <a:xfrm>
            <a:off x="695678" y="8716398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>
            <a:extLst>
              <a:ext uri="{FF2B5EF4-FFF2-40B4-BE49-F238E27FC236}">
                <a16:creationId xmlns:a16="http://schemas.microsoft.com/office/drawing/2014/main" id="{539DD642-A16E-49C6-BE0D-54C2FA6A225F}"/>
              </a:ext>
            </a:extLst>
          </p:cNvPr>
          <p:cNvCxnSpPr>
            <a:cxnSpLocks/>
          </p:cNvCxnSpPr>
          <p:nvPr/>
        </p:nvCxnSpPr>
        <p:spPr>
          <a:xfrm>
            <a:off x="695678" y="8952618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>
            <a:extLst>
              <a:ext uri="{FF2B5EF4-FFF2-40B4-BE49-F238E27FC236}">
                <a16:creationId xmlns:a16="http://schemas.microsoft.com/office/drawing/2014/main" id="{B751342C-F196-4F9A-96BE-8EBED947CCA4}"/>
              </a:ext>
            </a:extLst>
          </p:cNvPr>
          <p:cNvCxnSpPr>
            <a:cxnSpLocks/>
          </p:cNvCxnSpPr>
          <p:nvPr/>
        </p:nvCxnSpPr>
        <p:spPr>
          <a:xfrm>
            <a:off x="695678" y="9181218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100">
            <a:extLst>
              <a:ext uri="{FF2B5EF4-FFF2-40B4-BE49-F238E27FC236}">
                <a16:creationId xmlns:a16="http://schemas.microsoft.com/office/drawing/2014/main" id="{A7FD5274-503B-43ED-8129-C577583A0A07}"/>
              </a:ext>
            </a:extLst>
          </p:cNvPr>
          <p:cNvCxnSpPr>
            <a:cxnSpLocks/>
          </p:cNvCxnSpPr>
          <p:nvPr/>
        </p:nvCxnSpPr>
        <p:spPr>
          <a:xfrm>
            <a:off x="3666324" y="8275201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>
            <a:extLst>
              <a:ext uri="{FF2B5EF4-FFF2-40B4-BE49-F238E27FC236}">
                <a16:creationId xmlns:a16="http://schemas.microsoft.com/office/drawing/2014/main" id="{A62F1465-A3BF-43FC-8671-D9F34C18EDC8}"/>
              </a:ext>
            </a:extLst>
          </p:cNvPr>
          <p:cNvCxnSpPr>
            <a:cxnSpLocks/>
          </p:cNvCxnSpPr>
          <p:nvPr/>
        </p:nvCxnSpPr>
        <p:spPr>
          <a:xfrm>
            <a:off x="3666324" y="8488561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BB76E38B-5904-459E-B6F3-72207C79852D}"/>
              </a:ext>
            </a:extLst>
          </p:cNvPr>
          <p:cNvCxnSpPr>
            <a:cxnSpLocks/>
          </p:cNvCxnSpPr>
          <p:nvPr/>
        </p:nvCxnSpPr>
        <p:spPr>
          <a:xfrm>
            <a:off x="3666324" y="8708778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103">
            <a:extLst>
              <a:ext uri="{FF2B5EF4-FFF2-40B4-BE49-F238E27FC236}">
                <a16:creationId xmlns:a16="http://schemas.microsoft.com/office/drawing/2014/main" id="{4FF13477-4A53-46BB-8F2C-A187EB035A45}"/>
              </a:ext>
            </a:extLst>
          </p:cNvPr>
          <p:cNvCxnSpPr>
            <a:cxnSpLocks/>
          </p:cNvCxnSpPr>
          <p:nvPr/>
        </p:nvCxnSpPr>
        <p:spPr>
          <a:xfrm>
            <a:off x="3666324" y="8944998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104">
            <a:extLst>
              <a:ext uri="{FF2B5EF4-FFF2-40B4-BE49-F238E27FC236}">
                <a16:creationId xmlns:a16="http://schemas.microsoft.com/office/drawing/2014/main" id="{B3227957-2095-4263-92FF-43CD19A0BF31}"/>
              </a:ext>
            </a:extLst>
          </p:cNvPr>
          <p:cNvCxnSpPr>
            <a:cxnSpLocks/>
          </p:cNvCxnSpPr>
          <p:nvPr/>
        </p:nvCxnSpPr>
        <p:spPr>
          <a:xfrm>
            <a:off x="3666324" y="9173598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CF9C18E-1914-440A-8137-71934CC02CB7}"/>
              </a:ext>
            </a:extLst>
          </p:cNvPr>
          <p:cNvSpPr/>
          <p:nvPr/>
        </p:nvSpPr>
        <p:spPr>
          <a:xfrm>
            <a:off x="5909226" y="7620010"/>
            <a:ext cx="447437" cy="400270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FD9E641-08B3-425F-82D4-6164C7D074CC}"/>
              </a:ext>
            </a:extLst>
          </p:cNvPr>
          <p:cNvCxnSpPr/>
          <p:nvPr/>
        </p:nvCxnSpPr>
        <p:spPr>
          <a:xfrm flipV="1">
            <a:off x="742950" y="1374469"/>
            <a:ext cx="0" cy="18110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ZoneTexte 107">
            <a:extLst>
              <a:ext uri="{FF2B5EF4-FFF2-40B4-BE49-F238E27FC236}">
                <a16:creationId xmlns:a16="http://schemas.microsoft.com/office/drawing/2014/main" id="{2C60377F-A867-4DE0-ADE0-8631FE998CAB}"/>
              </a:ext>
            </a:extLst>
          </p:cNvPr>
          <p:cNvSpPr txBox="1"/>
          <p:nvPr/>
        </p:nvSpPr>
        <p:spPr>
          <a:xfrm rot="16200000">
            <a:off x="31355" y="2109910"/>
            <a:ext cx="1018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Interstate" panose="00000400000000000000" pitchFamily="2" charset="0"/>
              </a:rPr>
              <a:t>DIPÔLES</a:t>
            </a:r>
          </a:p>
        </p:txBody>
      </p:sp>
    </p:spTree>
    <p:extLst>
      <p:ext uri="{BB962C8B-B14F-4D97-AF65-F5344CB8AC3E}">
        <p14:creationId xmlns:p14="http://schemas.microsoft.com/office/powerpoint/2010/main" val="3364598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 : avec coins rognés en haut 80">
            <a:extLst>
              <a:ext uri="{FF2B5EF4-FFF2-40B4-BE49-F238E27FC236}">
                <a16:creationId xmlns:a16="http://schemas.microsoft.com/office/drawing/2014/main" id="{84437FE4-B312-4CEA-B333-E1DE48FA2754}"/>
              </a:ext>
            </a:extLst>
          </p:cNvPr>
          <p:cNvSpPr/>
          <p:nvPr/>
        </p:nvSpPr>
        <p:spPr>
          <a:xfrm>
            <a:off x="350484" y="1187719"/>
            <a:ext cx="2290268" cy="261610"/>
          </a:xfrm>
          <a:prstGeom prst="snip2Same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386BBC0E-02CA-498D-8635-A81FCCB67B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50" y="340452"/>
            <a:ext cx="1725548" cy="708835"/>
          </a:xfrm>
          <a:prstGeom prst="rect">
            <a:avLst/>
          </a:prstGeom>
        </p:spPr>
      </p:pic>
      <p:grpSp>
        <p:nvGrpSpPr>
          <p:cNvPr id="16" name="Groupe 15">
            <a:extLst>
              <a:ext uri="{FF2B5EF4-FFF2-40B4-BE49-F238E27FC236}">
                <a16:creationId xmlns:a16="http://schemas.microsoft.com/office/drawing/2014/main" id="{1D679385-6DA3-4A0B-AB24-D8C197B6FE97}"/>
              </a:ext>
            </a:extLst>
          </p:cNvPr>
          <p:cNvGrpSpPr/>
          <p:nvPr/>
        </p:nvGrpSpPr>
        <p:grpSpPr>
          <a:xfrm>
            <a:off x="4930876" y="371703"/>
            <a:ext cx="1957347" cy="646331"/>
            <a:chOff x="521519" y="1363738"/>
            <a:chExt cx="1957347" cy="646331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66AF5E-B270-4B59-AA5C-26EA56A6039B}"/>
                </a:ext>
              </a:extLst>
            </p:cNvPr>
            <p:cNvSpPr txBox="1"/>
            <p:nvPr/>
          </p:nvSpPr>
          <p:spPr>
            <a:xfrm>
              <a:off x="1319536" y="1635120"/>
              <a:ext cx="115933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200" dirty="0" err="1">
                  <a:solidFill>
                    <a:schemeClr val="accent2"/>
                  </a:solidFill>
                  <a:latin typeface="Interstate" panose="00000400000000000000" pitchFamily="2" charset="0"/>
                </a:rPr>
                <a:t>upOptique</a:t>
              </a:r>
              <a:endParaRPr lang="fr-FR" sz="1400" dirty="0">
                <a:solidFill>
                  <a:schemeClr val="accent2"/>
                </a:solidFill>
                <a:latin typeface="Interstate" panose="00000400000000000000" pitchFamily="2" charset="0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B5AE1F8-B5F8-4279-A07E-ADA85ACA1AED}"/>
                </a:ext>
              </a:extLst>
            </p:cNvPr>
            <p:cNvSpPr txBox="1"/>
            <p:nvPr/>
          </p:nvSpPr>
          <p:spPr>
            <a:xfrm>
              <a:off x="521519" y="1384618"/>
              <a:ext cx="154540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2400" dirty="0" err="1">
                  <a:solidFill>
                    <a:schemeClr val="accent1">
                      <a:lumMod val="50000"/>
                    </a:schemeClr>
                  </a:solidFill>
                  <a:latin typeface="Interstate" panose="00000400000000000000" pitchFamily="2" charset="0"/>
                </a:rPr>
                <a:t>C</a:t>
              </a:r>
              <a:r>
                <a:rPr lang="fr-FR" sz="2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Interstate" panose="00000400000000000000" pitchFamily="2" charset="0"/>
                </a:rPr>
                <a:t>é</a:t>
              </a:r>
              <a:r>
                <a:rPr lang="fr-FR" sz="2400" dirty="0" err="1">
                  <a:solidFill>
                    <a:schemeClr val="accent1">
                      <a:lumMod val="50000"/>
                    </a:schemeClr>
                  </a:solidFill>
                  <a:latin typeface="Interstate" panose="00000400000000000000" pitchFamily="2" charset="0"/>
                </a:rPr>
                <a:t>TI</a:t>
              </a:r>
              <a:r>
                <a:rPr lang="fr-FR" sz="2400" dirty="0">
                  <a:solidFill>
                    <a:schemeClr val="accent1">
                      <a:lumMod val="50000"/>
                    </a:schemeClr>
                  </a:solidFill>
                  <a:latin typeface="Interstate" panose="00000400000000000000" pitchFamily="2" charset="0"/>
                </a:rPr>
                <a:t>’</a:t>
              </a:r>
              <a:endParaRPr lang="fr-FR" sz="2400" i="1" dirty="0">
                <a:solidFill>
                  <a:schemeClr val="accent2"/>
                </a:solidFill>
                <a:latin typeface="Interstate" panose="00000400000000000000" pitchFamily="2" charset="0"/>
              </a:endParaRP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06BB330C-6F9B-4DE3-B2B5-5B2E69CDDA51}"/>
                </a:ext>
              </a:extLst>
            </p:cNvPr>
            <p:cNvSpPr txBox="1"/>
            <p:nvPr/>
          </p:nvSpPr>
          <p:spPr>
            <a:xfrm>
              <a:off x="1091656" y="1363738"/>
              <a:ext cx="40727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3600" dirty="0">
                  <a:solidFill>
                    <a:schemeClr val="accent2"/>
                  </a:solidFill>
                  <a:latin typeface="Interstate" panose="00000400000000000000" pitchFamily="2" charset="0"/>
                </a:rPr>
                <a:t>S</a:t>
              </a:r>
              <a:endParaRPr lang="fr-FR" sz="3600" dirty="0"/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BF599D67-FBBF-4FB3-AF9A-A342BEA38765}"/>
                </a:ext>
              </a:extLst>
            </p:cNvPr>
            <p:cNvSpPr txBox="1"/>
            <p:nvPr/>
          </p:nvSpPr>
          <p:spPr>
            <a:xfrm>
              <a:off x="1453115" y="1425816"/>
              <a:ext cx="76676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Interstate" panose="00000400000000000000" pitchFamily="2" charset="0"/>
                </a:rPr>
                <a:t>CORP</a:t>
              </a:r>
              <a:endParaRPr lang="fr-FR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5FDA6AB-AC04-4019-8F35-5A951D3F88A2}"/>
              </a:ext>
            </a:extLst>
          </p:cNvPr>
          <p:cNvSpPr/>
          <p:nvPr/>
        </p:nvSpPr>
        <p:spPr>
          <a:xfrm>
            <a:off x="2063350" y="436365"/>
            <a:ext cx="2749853" cy="556390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73BEADFB-95C5-416C-AB14-D75E12CD2A88}"/>
              </a:ext>
            </a:extLst>
          </p:cNvPr>
          <p:cNvSpPr txBox="1"/>
          <p:nvPr/>
        </p:nvSpPr>
        <p:spPr>
          <a:xfrm>
            <a:off x="2073160" y="407493"/>
            <a:ext cx="2704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accent2"/>
                </a:solidFill>
                <a:latin typeface="Interstate" panose="00000400000000000000" pitchFamily="2" charset="0"/>
              </a:rPr>
              <a:t>THEME</a:t>
            </a:r>
          </a:p>
          <a:p>
            <a:pPr algn="ctr"/>
            <a:r>
              <a:rPr lang="fr-FR" sz="2000" dirty="0">
                <a:solidFill>
                  <a:schemeClr val="accent2"/>
                </a:solidFill>
                <a:latin typeface="Interstate" panose="00000400000000000000" pitchFamily="2" charset="0"/>
              </a:rPr>
              <a:t>INSTRUMENTATION &amp; ALI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65438EA6-1866-4D54-AACF-BDAD2E2CBA5B}"/>
              </a:ext>
            </a:extLst>
          </p:cNvPr>
          <p:cNvSpPr/>
          <p:nvPr/>
        </p:nvSpPr>
        <p:spPr>
          <a:xfrm>
            <a:off x="350484" y="1449328"/>
            <a:ext cx="6157032" cy="2060326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ZoneTexte 124">
            <a:extLst>
              <a:ext uri="{FF2B5EF4-FFF2-40B4-BE49-F238E27FC236}">
                <a16:creationId xmlns:a16="http://schemas.microsoft.com/office/drawing/2014/main" id="{59407C76-D559-4F97-9695-7AB220454119}"/>
              </a:ext>
            </a:extLst>
          </p:cNvPr>
          <p:cNvSpPr txBox="1"/>
          <p:nvPr/>
        </p:nvSpPr>
        <p:spPr>
          <a:xfrm>
            <a:off x="407212" y="1187719"/>
            <a:ext cx="15496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rgbClr val="002060"/>
                </a:solidFill>
                <a:latin typeface="Interstate" panose="00000400000000000000" pitchFamily="2" charset="0"/>
              </a:rPr>
              <a:t>Utiliser un dipôle</a:t>
            </a:r>
          </a:p>
        </p:txBody>
      </p:sp>
      <p:sp>
        <p:nvSpPr>
          <p:cNvPr id="190" name="Rectangle : avec coins rognés en diagonale 189">
            <a:extLst>
              <a:ext uri="{FF2B5EF4-FFF2-40B4-BE49-F238E27FC236}">
                <a16:creationId xmlns:a16="http://schemas.microsoft.com/office/drawing/2014/main" id="{358A894C-B661-4778-A84B-9A343F8596F8}"/>
              </a:ext>
            </a:extLst>
          </p:cNvPr>
          <p:cNvSpPr/>
          <p:nvPr/>
        </p:nvSpPr>
        <p:spPr>
          <a:xfrm>
            <a:off x="350484" y="7510759"/>
            <a:ext cx="6157032" cy="1990010"/>
          </a:xfrm>
          <a:prstGeom prst="snip2DiagRect">
            <a:avLst>
              <a:gd name="adj1" fmla="val 0"/>
              <a:gd name="adj2" fmla="val 7452"/>
            </a:avLst>
          </a:prstGeom>
          <a:solidFill>
            <a:schemeClr val="bg1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>
                <a:latin typeface="Raleway" pitchFamily="2" charset="0"/>
              </a:rPr>
              <a:t>J’ai testé les deux méthodes</a:t>
            </a:r>
            <a:endParaRPr lang="fr-FR" dirty="0"/>
          </a:p>
        </p:txBody>
      </p:sp>
      <p:sp>
        <p:nvSpPr>
          <p:cNvPr id="191" name="ZoneTexte 190">
            <a:extLst>
              <a:ext uri="{FF2B5EF4-FFF2-40B4-BE49-F238E27FC236}">
                <a16:creationId xmlns:a16="http://schemas.microsoft.com/office/drawing/2014/main" id="{87187553-7188-4890-9DE2-9A3376440C37}"/>
              </a:ext>
            </a:extLst>
          </p:cNvPr>
          <p:cNvSpPr txBox="1"/>
          <p:nvPr/>
        </p:nvSpPr>
        <p:spPr>
          <a:xfrm>
            <a:off x="422346" y="7566906"/>
            <a:ext cx="588621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>
                <a:latin typeface="Raleway" pitchFamily="2" charset="0"/>
              </a:rPr>
              <a:t>J’ai réalisé les caractéristiques statiques de deux dipôles différents : LED et Photodiode 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09FB6DB6-695D-43E2-A238-92C60DFDBC31}"/>
              </a:ext>
            </a:extLst>
          </p:cNvPr>
          <p:cNvSpPr/>
          <p:nvPr/>
        </p:nvSpPr>
        <p:spPr>
          <a:xfrm>
            <a:off x="5909226" y="7633345"/>
            <a:ext cx="447437" cy="400270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ZoneTexte 193">
            <a:extLst>
              <a:ext uri="{FF2B5EF4-FFF2-40B4-BE49-F238E27FC236}">
                <a16:creationId xmlns:a16="http://schemas.microsoft.com/office/drawing/2014/main" id="{4C5843F7-03FC-41B0-BC67-5831DE65560F}"/>
              </a:ext>
            </a:extLst>
          </p:cNvPr>
          <p:cNvSpPr txBox="1"/>
          <p:nvPr/>
        </p:nvSpPr>
        <p:spPr>
          <a:xfrm>
            <a:off x="410167" y="7800261"/>
            <a:ext cx="588621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>
                <a:latin typeface="Raleway" pitchFamily="2" charset="0"/>
              </a:rPr>
              <a:t>Que m’apprennent ces caractéristiques ? Dans quelles conditions utiliser ces dipôles ?</a:t>
            </a:r>
          </a:p>
        </p:txBody>
      </p:sp>
      <p:cxnSp>
        <p:nvCxnSpPr>
          <p:cNvPr id="195" name="Connecteur droit 194">
            <a:extLst>
              <a:ext uri="{FF2B5EF4-FFF2-40B4-BE49-F238E27FC236}">
                <a16:creationId xmlns:a16="http://schemas.microsoft.com/office/drawing/2014/main" id="{E51CADF4-63F8-4C97-AFE1-60D6AE2C9A8E}"/>
              </a:ext>
            </a:extLst>
          </p:cNvPr>
          <p:cNvCxnSpPr>
            <a:cxnSpLocks/>
          </p:cNvCxnSpPr>
          <p:nvPr/>
        </p:nvCxnSpPr>
        <p:spPr>
          <a:xfrm>
            <a:off x="695677" y="8390383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cteur droit 195">
            <a:extLst>
              <a:ext uri="{FF2B5EF4-FFF2-40B4-BE49-F238E27FC236}">
                <a16:creationId xmlns:a16="http://schemas.microsoft.com/office/drawing/2014/main" id="{969102BA-6DDD-4DE8-AA9B-EE9BB9573632}"/>
              </a:ext>
            </a:extLst>
          </p:cNvPr>
          <p:cNvCxnSpPr>
            <a:cxnSpLocks/>
          </p:cNvCxnSpPr>
          <p:nvPr/>
        </p:nvCxnSpPr>
        <p:spPr>
          <a:xfrm>
            <a:off x="695677" y="8603743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cteur droit 196">
            <a:extLst>
              <a:ext uri="{FF2B5EF4-FFF2-40B4-BE49-F238E27FC236}">
                <a16:creationId xmlns:a16="http://schemas.microsoft.com/office/drawing/2014/main" id="{31E2765E-E540-41BE-A286-CB56EF7DDBEC}"/>
              </a:ext>
            </a:extLst>
          </p:cNvPr>
          <p:cNvCxnSpPr>
            <a:cxnSpLocks/>
          </p:cNvCxnSpPr>
          <p:nvPr/>
        </p:nvCxnSpPr>
        <p:spPr>
          <a:xfrm>
            <a:off x="695677" y="8823960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cteur droit 197">
            <a:extLst>
              <a:ext uri="{FF2B5EF4-FFF2-40B4-BE49-F238E27FC236}">
                <a16:creationId xmlns:a16="http://schemas.microsoft.com/office/drawing/2014/main" id="{2FCB60FF-8F59-450E-83BA-B25AD9428A43}"/>
              </a:ext>
            </a:extLst>
          </p:cNvPr>
          <p:cNvCxnSpPr>
            <a:cxnSpLocks/>
          </p:cNvCxnSpPr>
          <p:nvPr/>
        </p:nvCxnSpPr>
        <p:spPr>
          <a:xfrm>
            <a:off x="695677" y="9060180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cteur droit 198">
            <a:extLst>
              <a:ext uri="{FF2B5EF4-FFF2-40B4-BE49-F238E27FC236}">
                <a16:creationId xmlns:a16="http://schemas.microsoft.com/office/drawing/2014/main" id="{FBBAFA48-F51F-4200-87BC-947F0160B9B4}"/>
              </a:ext>
            </a:extLst>
          </p:cNvPr>
          <p:cNvCxnSpPr>
            <a:cxnSpLocks/>
          </p:cNvCxnSpPr>
          <p:nvPr/>
        </p:nvCxnSpPr>
        <p:spPr>
          <a:xfrm>
            <a:off x="695677" y="9288780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>
            <a:extLst>
              <a:ext uri="{FF2B5EF4-FFF2-40B4-BE49-F238E27FC236}">
                <a16:creationId xmlns:a16="http://schemas.microsoft.com/office/drawing/2014/main" id="{45E9D992-3865-4E22-91DF-14E0FC377267}"/>
              </a:ext>
            </a:extLst>
          </p:cNvPr>
          <p:cNvSpPr txBox="1"/>
          <p:nvPr/>
        </p:nvSpPr>
        <p:spPr>
          <a:xfrm>
            <a:off x="564298" y="1483364"/>
            <a:ext cx="216620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latin typeface="Raleway" pitchFamily="2" charset="0"/>
              </a:rPr>
              <a:t>Grandeurs importantes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CAA6181-7BEC-4E81-B745-B6837EF98E97}"/>
              </a:ext>
            </a:extLst>
          </p:cNvPr>
          <p:cNvCxnSpPr>
            <a:cxnSpLocks/>
          </p:cNvCxnSpPr>
          <p:nvPr/>
        </p:nvCxnSpPr>
        <p:spPr>
          <a:xfrm>
            <a:off x="3425542" y="1614169"/>
            <a:ext cx="1" cy="1778169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 : avec coins rognés en haut 84">
            <a:extLst>
              <a:ext uri="{FF2B5EF4-FFF2-40B4-BE49-F238E27FC236}">
                <a16:creationId xmlns:a16="http://schemas.microsoft.com/office/drawing/2014/main" id="{47D87934-44AC-4664-994B-5FB8A9A5CEC1}"/>
              </a:ext>
            </a:extLst>
          </p:cNvPr>
          <p:cNvSpPr/>
          <p:nvPr/>
        </p:nvSpPr>
        <p:spPr>
          <a:xfrm>
            <a:off x="353943" y="3639791"/>
            <a:ext cx="2290268" cy="261610"/>
          </a:xfrm>
          <a:prstGeom prst="snip2Same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BEED9949-DBF3-4795-B584-35699C38CCCA}"/>
              </a:ext>
            </a:extLst>
          </p:cNvPr>
          <p:cNvSpPr/>
          <p:nvPr/>
        </p:nvSpPr>
        <p:spPr>
          <a:xfrm>
            <a:off x="353943" y="3897881"/>
            <a:ext cx="6157032" cy="3487457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8C88D448-70C3-4E01-B089-03DEEE2565AE}"/>
              </a:ext>
            </a:extLst>
          </p:cNvPr>
          <p:cNvSpPr txBox="1"/>
          <p:nvPr/>
        </p:nvSpPr>
        <p:spPr>
          <a:xfrm>
            <a:off x="410671" y="3639791"/>
            <a:ext cx="15496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rgbClr val="002060"/>
                </a:solidFill>
                <a:latin typeface="Interstate" panose="00000400000000000000" pitchFamily="2" charset="0"/>
              </a:rPr>
              <a:t>Caractériser un dipôle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5C0F5358-9C18-4DF3-A07A-5C77B249C5C7}"/>
              </a:ext>
            </a:extLst>
          </p:cNvPr>
          <p:cNvSpPr/>
          <p:nvPr/>
        </p:nvSpPr>
        <p:spPr>
          <a:xfrm>
            <a:off x="568035" y="5737824"/>
            <a:ext cx="2597723" cy="15300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605A86A6-976F-446B-B160-3824C4B40FD6}"/>
              </a:ext>
            </a:extLst>
          </p:cNvPr>
          <p:cNvSpPr txBox="1"/>
          <p:nvPr/>
        </p:nvSpPr>
        <p:spPr>
          <a:xfrm>
            <a:off x="575150" y="5476213"/>
            <a:ext cx="15496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latin typeface="Raleway" pitchFamily="2" charset="0"/>
              </a:rPr>
              <a:t>LED rouge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DB04E3B8-6A7A-41F8-933E-FC305C004BCA}"/>
              </a:ext>
            </a:extLst>
          </p:cNvPr>
          <p:cNvSpPr/>
          <p:nvPr/>
        </p:nvSpPr>
        <p:spPr>
          <a:xfrm>
            <a:off x="3699160" y="5737824"/>
            <a:ext cx="2597723" cy="15300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D353C143-4EA6-4AB4-B67A-9BD9A1512E03}"/>
              </a:ext>
            </a:extLst>
          </p:cNvPr>
          <p:cNvSpPr txBox="1"/>
          <p:nvPr/>
        </p:nvSpPr>
        <p:spPr>
          <a:xfrm>
            <a:off x="3718557" y="5476213"/>
            <a:ext cx="15496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latin typeface="Raleway" pitchFamily="2" charset="0"/>
              </a:rPr>
              <a:t>Photodiode </a:t>
            </a:r>
          </a:p>
        </p:txBody>
      </p: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10C59604-A75D-40F8-8A41-8F406335C76B}"/>
              </a:ext>
            </a:extLst>
          </p:cNvPr>
          <p:cNvGrpSpPr/>
          <p:nvPr/>
        </p:nvGrpSpPr>
        <p:grpSpPr>
          <a:xfrm>
            <a:off x="811179" y="5834976"/>
            <a:ext cx="2194560" cy="1284426"/>
            <a:chOff x="807720" y="2023369"/>
            <a:chExt cx="2194560" cy="1284426"/>
          </a:xfrm>
        </p:grpSpPr>
        <p:cxnSp>
          <p:nvCxnSpPr>
            <p:cNvPr id="95" name="Connecteur droit avec flèche 94">
              <a:extLst>
                <a:ext uri="{FF2B5EF4-FFF2-40B4-BE49-F238E27FC236}">
                  <a16:creationId xmlns:a16="http://schemas.microsoft.com/office/drawing/2014/main" id="{E59266AC-F477-41FC-8FAD-6C7485A08A27}"/>
                </a:ext>
              </a:extLst>
            </p:cNvPr>
            <p:cNvCxnSpPr/>
            <p:nvPr/>
          </p:nvCxnSpPr>
          <p:spPr>
            <a:xfrm>
              <a:off x="807720" y="2691221"/>
              <a:ext cx="219456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avec flèche 95">
              <a:extLst>
                <a:ext uri="{FF2B5EF4-FFF2-40B4-BE49-F238E27FC236}">
                  <a16:creationId xmlns:a16="http://schemas.microsoft.com/office/drawing/2014/main" id="{8D6F1DF7-24AD-4A05-9C30-18DC6F06F2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63437" y="2023369"/>
              <a:ext cx="1" cy="128330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>
              <a:extLst>
                <a:ext uri="{FF2B5EF4-FFF2-40B4-BE49-F238E27FC236}">
                  <a16:creationId xmlns:a16="http://schemas.microsoft.com/office/drawing/2014/main" id="{0FB98289-DC32-49E3-A56D-EE9A91FD8BC1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561083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97">
              <a:extLst>
                <a:ext uri="{FF2B5EF4-FFF2-40B4-BE49-F238E27FC236}">
                  <a16:creationId xmlns:a16="http://schemas.microsoft.com/office/drawing/2014/main" id="{EA0F3A01-88BB-40C1-B147-7CBF20043982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416303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98">
              <a:extLst>
                <a:ext uri="{FF2B5EF4-FFF2-40B4-BE49-F238E27FC236}">
                  <a16:creationId xmlns:a16="http://schemas.microsoft.com/office/drawing/2014/main" id="{D8BD143E-A62F-455D-B0F8-70BE8B43C300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843023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99">
              <a:extLst>
                <a:ext uri="{FF2B5EF4-FFF2-40B4-BE49-F238E27FC236}">
                  <a16:creationId xmlns:a16="http://schemas.microsoft.com/office/drawing/2014/main" id="{53FC9D63-8E22-44C4-8002-7AA722FEA7D0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995423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100">
              <a:extLst>
                <a:ext uri="{FF2B5EF4-FFF2-40B4-BE49-F238E27FC236}">
                  <a16:creationId xmlns:a16="http://schemas.microsoft.com/office/drawing/2014/main" id="{6A999480-632A-453A-A211-F026407DC2A8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3140203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101">
              <a:extLst>
                <a:ext uri="{FF2B5EF4-FFF2-40B4-BE49-F238E27FC236}">
                  <a16:creationId xmlns:a16="http://schemas.microsoft.com/office/drawing/2014/main" id="{21B84379-4F6A-408A-933D-C652AE0E14E2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3284578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eur droit 102">
              <a:extLst>
                <a:ext uri="{FF2B5EF4-FFF2-40B4-BE49-F238E27FC236}">
                  <a16:creationId xmlns:a16="http://schemas.microsoft.com/office/drawing/2014/main" id="{C8CA4360-C4C3-427D-ACEA-B3DB2DCC6AB5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278738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103">
              <a:extLst>
                <a:ext uri="{FF2B5EF4-FFF2-40B4-BE49-F238E27FC236}">
                  <a16:creationId xmlns:a16="http://schemas.microsoft.com/office/drawing/2014/main" id="{5ED2D14E-0823-4DF8-B010-6FC0E1F4596F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126338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104">
              <a:extLst>
                <a:ext uri="{FF2B5EF4-FFF2-40B4-BE49-F238E27FC236}">
                  <a16:creationId xmlns:a16="http://schemas.microsoft.com/office/drawing/2014/main" id="{77898ABE-1EB1-4D8B-80A1-A9C399643FB2}"/>
                </a:ext>
              </a:extLst>
            </p:cNvPr>
            <p:cNvCxnSpPr>
              <a:cxnSpLocks/>
            </p:cNvCxnSpPr>
            <p:nvPr/>
          </p:nvCxnSpPr>
          <p:spPr>
            <a:xfrm>
              <a:off x="1638300" y="2126337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105">
              <a:extLst>
                <a:ext uri="{FF2B5EF4-FFF2-40B4-BE49-F238E27FC236}">
                  <a16:creationId xmlns:a16="http://schemas.microsoft.com/office/drawing/2014/main" id="{84C939D4-A440-4ECA-8A05-656548DBD214}"/>
                </a:ext>
              </a:extLst>
            </p:cNvPr>
            <p:cNvCxnSpPr>
              <a:cxnSpLocks/>
            </p:cNvCxnSpPr>
            <p:nvPr/>
          </p:nvCxnSpPr>
          <p:spPr>
            <a:xfrm>
              <a:off x="1417320" y="2135318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106">
              <a:extLst>
                <a:ext uri="{FF2B5EF4-FFF2-40B4-BE49-F238E27FC236}">
                  <a16:creationId xmlns:a16="http://schemas.microsoft.com/office/drawing/2014/main" id="{56A9A8E9-6169-4D26-B135-D8EC117F727E}"/>
                </a:ext>
              </a:extLst>
            </p:cNvPr>
            <p:cNvCxnSpPr>
              <a:cxnSpLocks/>
            </p:cNvCxnSpPr>
            <p:nvPr/>
          </p:nvCxnSpPr>
          <p:spPr>
            <a:xfrm>
              <a:off x="1182024" y="2112100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cteur droit 107">
              <a:extLst>
                <a:ext uri="{FF2B5EF4-FFF2-40B4-BE49-F238E27FC236}">
                  <a16:creationId xmlns:a16="http://schemas.microsoft.com/office/drawing/2014/main" id="{CE37CE73-27BD-4973-86A5-92EFB0F8AA3C}"/>
                </a:ext>
              </a:extLst>
            </p:cNvPr>
            <p:cNvCxnSpPr>
              <a:cxnSpLocks/>
            </p:cNvCxnSpPr>
            <p:nvPr/>
          </p:nvCxnSpPr>
          <p:spPr>
            <a:xfrm>
              <a:off x="953424" y="2112100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108">
              <a:extLst>
                <a:ext uri="{FF2B5EF4-FFF2-40B4-BE49-F238E27FC236}">
                  <a16:creationId xmlns:a16="http://schemas.microsoft.com/office/drawing/2014/main" id="{8437A6C0-1128-4F45-9563-C3922BDC9817}"/>
                </a:ext>
              </a:extLst>
            </p:cNvPr>
            <p:cNvCxnSpPr>
              <a:cxnSpLocks/>
            </p:cNvCxnSpPr>
            <p:nvPr/>
          </p:nvCxnSpPr>
          <p:spPr>
            <a:xfrm>
              <a:off x="2798798" y="2140573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109">
              <a:extLst>
                <a:ext uri="{FF2B5EF4-FFF2-40B4-BE49-F238E27FC236}">
                  <a16:creationId xmlns:a16="http://schemas.microsoft.com/office/drawing/2014/main" id="{D62605FE-775B-4BE2-A106-3A0975B317F0}"/>
                </a:ext>
              </a:extLst>
            </p:cNvPr>
            <p:cNvCxnSpPr>
              <a:cxnSpLocks/>
            </p:cNvCxnSpPr>
            <p:nvPr/>
          </p:nvCxnSpPr>
          <p:spPr>
            <a:xfrm>
              <a:off x="2577818" y="2149554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cteur droit 110">
              <a:extLst>
                <a:ext uri="{FF2B5EF4-FFF2-40B4-BE49-F238E27FC236}">
                  <a16:creationId xmlns:a16="http://schemas.microsoft.com/office/drawing/2014/main" id="{E53D5CE9-0DB0-4BE1-96E2-844ED8BF2860}"/>
                </a:ext>
              </a:extLst>
            </p:cNvPr>
            <p:cNvCxnSpPr>
              <a:cxnSpLocks/>
            </p:cNvCxnSpPr>
            <p:nvPr/>
          </p:nvCxnSpPr>
          <p:spPr>
            <a:xfrm>
              <a:off x="2342522" y="2126336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cteur droit 111">
              <a:extLst>
                <a:ext uri="{FF2B5EF4-FFF2-40B4-BE49-F238E27FC236}">
                  <a16:creationId xmlns:a16="http://schemas.microsoft.com/office/drawing/2014/main" id="{85F4E546-EC15-4118-9A89-F4D844A875C8}"/>
                </a:ext>
              </a:extLst>
            </p:cNvPr>
            <p:cNvCxnSpPr>
              <a:cxnSpLocks/>
            </p:cNvCxnSpPr>
            <p:nvPr/>
          </p:nvCxnSpPr>
          <p:spPr>
            <a:xfrm>
              <a:off x="2113922" y="2126336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e 112">
            <a:extLst>
              <a:ext uri="{FF2B5EF4-FFF2-40B4-BE49-F238E27FC236}">
                <a16:creationId xmlns:a16="http://schemas.microsoft.com/office/drawing/2014/main" id="{3E250E7F-8561-45EE-9B59-42603E4BC583}"/>
              </a:ext>
            </a:extLst>
          </p:cNvPr>
          <p:cNvGrpSpPr/>
          <p:nvPr/>
        </p:nvGrpSpPr>
        <p:grpSpPr>
          <a:xfrm>
            <a:off x="3918984" y="5834976"/>
            <a:ext cx="2194560" cy="1284426"/>
            <a:chOff x="807720" y="2023369"/>
            <a:chExt cx="2194560" cy="1284426"/>
          </a:xfrm>
        </p:grpSpPr>
        <p:cxnSp>
          <p:nvCxnSpPr>
            <p:cNvPr id="114" name="Connecteur droit avec flèche 113">
              <a:extLst>
                <a:ext uri="{FF2B5EF4-FFF2-40B4-BE49-F238E27FC236}">
                  <a16:creationId xmlns:a16="http://schemas.microsoft.com/office/drawing/2014/main" id="{3091C8F1-E889-4CAC-99C2-696C264A4F2E}"/>
                </a:ext>
              </a:extLst>
            </p:cNvPr>
            <p:cNvCxnSpPr/>
            <p:nvPr/>
          </p:nvCxnSpPr>
          <p:spPr>
            <a:xfrm>
              <a:off x="807720" y="2691221"/>
              <a:ext cx="219456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cteur droit avec flèche 114">
              <a:extLst>
                <a:ext uri="{FF2B5EF4-FFF2-40B4-BE49-F238E27FC236}">
                  <a16:creationId xmlns:a16="http://schemas.microsoft.com/office/drawing/2014/main" id="{937BBD62-5090-4624-AD43-B69C91DE4C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63437" y="2023369"/>
              <a:ext cx="1" cy="128330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115">
              <a:extLst>
                <a:ext uri="{FF2B5EF4-FFF2-40B4-BE49-F238E27FC236}">
                  <a16:creationId xmlns:a16="http://schemas.microsoft.com/office/drawing/2014/main" id="{D0968CC0-318C-4F20-A067-B802F67114E1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561083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116">
              <a:extLst>
                <a:ext uri="{FF2B5EF4-FFF2-40B4-BE49-F238E27FC236}">
                  <a16:creationId xmlns:a16="http://schemas.microsoft.com/office/drawing/2014/main" id="{64FDA321-ABF8-47A6-AA2F-07E1E252A34A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416303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cteur droit 117">
              <a:extLst>
                <a:ext uri="{FF2B5EF4-FFF2-40B4-BE49-F238E27FC236}">
                  <a16:creationId xmlns:a16="http://schemas.microsoft.com/office/drawing/2014/main" id="{B7EFBA39-3A3D-46E7-8E26-6C0731AAA93A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843023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cteur droit 119">
              <a:extLst>
                <a:ext uri="{FF2B5EF4-FFF2-40B4-BE49-F238E27FC236}">
                  <a16:creationId xmlns:a16="http://schemas.microsoft.com/office/drawing/2014/main" id="{E4CA40EB-122A-4211-9388-13E5474FB734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995423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cteur droit 121">
              <a:extLst>
                <a:ext uri="{FF2B5EF4-FFF2-40B4-BE49-F238E27FC236}">
                  <a16:creationId xmlns:a16="http://schemas.microsoft.com/office/drawing/2014/main" id="{9942C862-C626-4A52-B92E-321E323E3E1B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3140203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cteur droit 122">
              <a:extLst>
                <a:ext uri="{FF2B5EF4-FFF2-40B4-BE49-F238E27FC236}">
                  <a16:creationId xmlns:a16="http://schemas.microsoft.com/office/drawing/2014/main" id="{35BD2113-0A15-4C7E-8CA8-EFD50DF115EB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3284578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Connecteur droit 145">
              <a:extLst>
                <a:ext uri="{FF2B5EF4-FFF2-40B4-BE49-F238E27FC236}">
                  <a16:creationId xmlns:a16="http://schemas.microsoft.com/office/drawing/2014/main" id="{3CC084C5-FF1E-480D-A356-4ED395198BCE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278738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cteur droit 172">
              <a:extLst>
                <a:ext uri="{FF2B5EF4-FFF2-40B4-BE49-F238E27FC236}">
                  <a16:creationId xmlns:a16="http://schemas.microsoft.com/office/drawing/2014/main" id="{EE4A41E5-79D3-4F3D-81F9-3CB756B0A676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126338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cteur droit 173">
              <a:extLst>
                <a:ext uri="{FF2B5EF4-FFF2-40B4-BE49-F238E27FC236}">
                  <a16:creationId xmlns:a16="http://schemas.microsoft.com/office/drawing/2014/main" id="{8373A7F6-8C75-4B92-AC7E-9A72D1A367FD}"/>
                </a:ext>
              </a:extLst>
            </p:cNvPr>
            <p:cNvCxnSpPr>
              <a:cxnSpLocks/>
            </p:cNvCxnSpPr>
            <p:nvPr/>
          </p:nvCxnSpPr>
          <p:spPr>
            <a:xfrm>
              <a:off x="1638300" y="2126337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cteur droit 174">
              <a:extLst>
                <a:ext uri="{FF2B5EF4-FFF2-40B4-BE49-F238E27FC236}">
                  <a16:creationId xmlns:a16="http://schemas.microsoft.com/office/drawing/2014/main" id="{89A75748-9DCD-4431-827A-108CBE76F708}"/>
                </a:ext>
              </a:extLst>
            </p:cNvPr>
            <p:cNvCxnSpPr>
              <a:cxnSpLocks/>
            </p:cNvCxnSpPr>
            <p:nvPr/>
          </p:nvCxnSpPr>
          <p:spPr>
            <a:xfrm>
              <a:off x="1417320" y="2135318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cteur droit 175">
              <a:extLst>
                <a:ext uri="{FF2B5EF4-FFF2-40B4-BE49-F238E27FC236}">
                  <a16:creationId xmlns:a16="http://schemas.microsoft.com/office/drawing/2014/main" id="{FFBC3424-FE1B-4840-B158-7F2823EC8563}"/>
                </a:ext>
              </a:extLst>
            </p:cNvPr>
            <p:cNvCxnSpPr>
              <a:cxnSpLocks/>
            </p:cNvCxnSpPr>
            <p:nvPr/>
          </p:nvCxnSpPr>
          <p:spPr>
            <a:xfrm>
              <a:off x="1182024" y="2112100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cteur droit 176">
              <a:extLst>
                <a:ext uri="{FF2B5EF4-FFF2-40B4-BE49-F238E27FC236}">
                  <a16:creationId xmlns:a16="http://schemas.microsoft.com/office/drawing/2014/main" id="{BB1F9022-69DA-4F94-868F-AC30C6A7CA95}"/>
                </a:ext>
              </a:extLst>
            </p:cNvPr>
            <p:cNvCxnSpPr>
              <a:cxnSpLocks/>
            </p:cNvCxnSpPr>
            <p:nvPr/>
          </p:nvCxnSpPr>
          <p:spPr>
            <a:xfrm>
              <a:off x="953424" y="2112100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cteur droit 177">
              <a:extLst>
                <a:ext uri="{FF2B5EF4-FFF2-40B4-BE49-F238E27FC236}">
                  <a16:creationId xmlns:a16="http://schemas.microsoft.com/office/drawing/2014/main" id="{4C82A348-E3E2-48C3-A19D-C3F858040344}"/>
                </a:ext>
              </a:extLst>
            </p:cNvPr>
            <p:cNvCxnSpPr>
              <a:cxnSpLocks/>
            </p:cNvCxnSpPr>
            <p:nvPr/>
          </p:nvCxnSpPr>
          <p:spPr>
            <a:xfrm>
              <a:off x="2798798" y="2140573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cteur droit 178">
              <a:extLst>
                <a:ext uri="{FF2B5EF4-FFF2-40B4-BE49-F238E27FC236}">
                  <a16:creationId xmlns:a16="http://schemas.microsoft.com/office/drawing/2014/main" id="{E6DD919D-6062-47E5-9DF9-94555C71A3A2}"/>
                </a:ext>
              </a:extLst>
            </p:cNvPr>
            <p:cNvCxnSpPr>
              <a:cxnSpLocks/>
            </p:cNvCxnSpPr>
            <p:nvPr/>
          </p:nvCxnSpPr>
          <p:spPr>
            <a:xfrm>
              <a:off x="2577818" y="2149554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cteur droit 179">
              <a:extLst>
                <a:ext uri="{FF2B5EF4-FFF2-40B4-BE49-F238E27FC236}">
                  <a16:creationId xmlns:a16="http://schemas.microsoft.com/office/drawing/2014/main" id="{2DE252AD-DF7E-463A-B509-B7E78759CC23}"/>
                </a:ext>
              </a:extLst>
            </p:cNvPr>
            <p:cNvCxnSpPr>
              <a:cxnSpLocks/>
            </p:cNvCxnSpPr>
            <p:nvPr/>
          </p:nvCxnSpPr>
          <p:spPr>
            <a:xfrm>
              <a:off x="2342522" y="2126336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cteur droit 199">
              <a:extLst>
                <a:ext uri="{FF2B5EF4-FFF2-40B4-BE49-F238E27FC236}">
                  <a16:creationId xmlns:a16="http://schemas.microsoft.com/office/drawing/2014/main" id="{930F7CD2-EB97-4921-9B97-5C516EE37D7F}"/>
                </a:ext>
              </a:extLst>
            </p:cNvPr>
            <p:cNvCxnSpPr>
              <a:cxnSpLocks/>
            </p:cNvCxnSpPr>
            <p:nvPr/>
          </p:nvCxnSpPr>
          <p:spPr>
            <a:xfrm>
              <a:off x="2113922" y="2126336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1" name="ZoneTexte 200">
            <a:extLst>
              <a:ext uri="{FF2B5EF4-FFF2-40B4-BE49-F238E27FC236}">
                <a16:creationId xmlns:a16="http://schemas.microsoft.com/office/drawing/2014/main" id="{FA7F63B0-079F-4B41-9335-D064230CB33F}"/>
              </a:ext>
            </a:extLst>
          </p:cNvPr>
          <p:cNvSpPr txBox="1"/>
          <p:nvPr/>
        </p:nvSpPr>
        <p:spPr>
          <a:xfrm>
            <a:off x="567757" y="3900511"/>
            <a:ext cx="15496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latin typeface="Raleway" pitchFamily="2" charset="0"/>
              </a:rPr>
              <a:t>Schéma </a:t>
            </a:r>
          </a:p>
        </p:txBody>
      </p:sp>
      <p:cxnSp>
        <p:nvCxnSpPr>
          <p:cNvPr id="202" name="Connecteur droit 201">
            <a:extLst>
              <a:ext uri="{FF2B5EF4-FFF2-40B4-BE49-F238E27FC236}">
                <a16:creationId xmlns:a16="http://schemas.microsoft.com/office/drawing/2014/main" id="{6E1146DB-2DB0-4FCF-BEC0-82FE8A0485AC}"/>
              </a:ext>
            </a:extLst>
          </p:cNvPr>
          <p:cNvCxnSpPr>
            <a:cxnSpLocks/>
          </p:cNvCxnSpPr>
          <p:nvPr/>
        </p:nvCxnSpPr>
        <p:spPr>
          <a:xfrm>
            <a:off x="3429001" y="4162121"/>
            <a:ext cx="0" cy="1311385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cteur droit 204">
            <a:extLst>
              <a:ext uri="{FF2B5EF4-FFF2-40B4-BE49-F238E27FC236}">
                <a16:creationId xmlns:a16="http://schemas.microsoft.com/office/drawing/2014/main" id="{C7C478B3-494E-494D-B658-B6AF041827DC}"/>
              </a:ext>
            </a:extLst>
          </p:cNvPr>
          <p:cNvCxnSpPr>
            <a:cxnSpLocks/>
          </p:cNvCxnSpPr>
          <p:nvPr/>
        </p:nvCxnSpPr>
        <p:spPr>
          <a:xfrm>
            <a:off x="3718557" y="8390383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cteur droit 205">
            <a:extLst>
              <a:ext uri="{FF2B5EF4-FFF2-40B4-BE49-F238E27FC236}">
                <a16:creationId xmlns:a16="http://schemas.microsoft.com/office/drawing/2014/main" id="{7D1CF3EE-307B-41EA-9C80-90C55357725C}"/>
              </a:ext>
            </a:extLst>
          </p:cNvPr>
          <p:cNvCxnSpPr>
            <a:cxnSpLocks/>
          </p:cNvCxnSpPr>
          <p:nvPr/>
        </p:nvCxnSpPr>
        <p:spPr>
          <a:xfrm>
            <a:off x="3718557" y="8603743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cteur droit 206">
            <a:extLst>
              <a:ext uri="{FF2B5EF4-FFF2-40B4-BE49-F238E27FC236}">
                <a16:creationId xmlns:a16="http://schemas.microsoft.com/office/drawing/2014/main" id="{86AC18D2-EEB2-4273-AC7E-E983570D334F}"/>
              </a:ext>
            </a:extLst>
          </p:cNvPr>
          <p:cNvCxnSpPr>
            <a:cxnSpLocks/>
          </p:cNvCxnSpPr>
          <p:nvPr/>
        </p:nvCxnSpPr>
        <p:spPr>
          <a:xfrm>
            <a:off x="3718557" y="8823960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cteur droit 207">
            <a:extLst>
              <a:ext uri="{FF2B5EF4-FFF2-40B4-BE49-F238E27FC236}">
                <a16:creationId xmlns:a16="http://schemas.microsoft.com/office/drawing/2014/main" id="{971C87AA-74AB-4247-89B7-F3C8EAEF81B5}"/>
              </a:ext>
            </a:extLst>
          </p:cNvPr>
          <p:cNvCxnSpPr>
            <a:cxnSpLocks/>
          </p:cNvCxnSpPr>
          <p:nvPr/>
        </p:nvCxnSpPr>
        <p:spPr>
          <a:xfrm>
            <a:off x="3718557" y="9060180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cteur droit 208">
            <a:extLst>
              <a:ext uri="{FF2B5EF4-FFF2-40B4-BE49-F238E27FC236}">
                <a16:creationId xmlns:a16="http://schemas.microsoft.com/office/drawing/2014/main" id="{18636695-1FF1-4292-9C86-05AA0E4B520F}"/>
              </a:ext>
            </a:extLst>
          </p:cNvPr>
          <p:cNvCxnSpPr>
            <a:cxnSpLocks/>
          </p:cNvCxnSpPr>
          <p:nvPr/>
        </p:nvCxnSpPr>
        <p:spPr>
          <a:xfrm>
            <a:off x="3718557" y="9288780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ZoneTexte 209">
            <a:extLst>
              <a:ext uri="{FF2B5EF4-FFF2-40B4-BE49-F238E27FC236}">
                <a16:creationId xmlns:a16="http://schemas.microsoft.com/office/drawing/2014/main" id="{6D455B51-178A-4B3F-8050-6F853A09898C}"/>
              </a:ext>
            </a:extLst>
          </p:cNvPr>
          <p:cNvSpPr txBox="1"/>
          <p:nvPr/>
        </p:nvSpPr>
        <p:spPr>
          <a:xfrm>
            <a:off x="3562691" y="1483364"/>
            <a:ext cx="216620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latin typeface="Raleway" pitchFamily="2" charset="0"/>
              </a:rPr>
              <a:t>Symboles</a:t>
            </a:r>
          </a:p>
        </p:txBody>
      </p:sp>
      <p:sp>
        <p:nvSpPr>
          <p:cNvPr id="211" name="ZoneTexte 210">
            <a:extLst>
              <a:ext uri="{FF2B5EF4-FFF2-40B4-BE49-F238E27FC236}">
                <a16:creationId xmlns:a16="http://schemas.microsoft.com/office/drawing/2014/main" id="{1E4B429A-A61F-40AE-878A-C752B9B8F782}"/>
              </a:ext>
            </a:extLst>
          </p:cNvPr>
          <p:cNvSpPr txBox="1"/>
          <p:nvPr/>
        </p:nvSpPr>
        <p:spPr>
          <a:xfrm>
            <a:off x="3793769" y="1721330"/>
            <a:ext cx="107668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Raleway" pitchFamily="2" charset="0"/>
              </a:rPr>
              <a:t>LED</a:t>
            </a:r>
          </a:p>
        </p:txBody>
      </p:sp>
      <p:sp>
        <p:nvSpPr>
          <p:cNvPr id="212" name="ZoneTexte 211">
            <a:extLst>
              <a:ext uri="{FF2B5EF4-FFF2-40B4-BE49-F238E27FC236}">
                <a16:creationId xmlns:a16="http://schemas.microsoft.com/office/drawing/2014/main" id="{47A59635-A97E-45B4-8D08-20E328011AF2}"/>
              </a:ext>
            </a:extLst>
          </p:cNvPr>
          <p:cNvSpPr txBox="1"/>
          <p:nvPr/>
        </p:nvSpPr>
        <p:spPr>
          <a:xfrm>
            <a:off x="5267048" y="1721329"/>
            <a:ext cx="120923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Raleway" pitchFamily="2" charset="0"/>
              </a:rPr>
              <a:t>Photodiode</a:t>
            </a:r>
          </a:p>
        </p:txBody>
      </p:sp>
      <p:cxnSp>
        <p:nvCxnSpPr>
          <p:cNvPr id="213" name="Connecteur droit 212">
            <a:extLst>
              <a:ext uri="{FF2B5EF4-FFF2-40B4-BE49-F238E27FC236}">
                <a16:creationId xmlns:a16="http://schemas.microsoft.com/office/drawing/2014/main" id="{D5F4CFF3-2B6D-4E6A-A31E-F4DF4D22A62F}"/>
              </a:ext>
            </a:extLst>
          </p:cNvPr>
          <p:cNvCxnSpPr>
            <a:cxnSpLocks/>
          </p:cNvCxnSpPr>
          <p:nvPr/>
        </p:nvCxnSpPr>
        <p:spPr>
          <a:xfrm>
            <a:off x="4951867" y="1801121"/>
            <a:ext cx="0" cy="1229274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ZoneTexte 213">
            <a:extLst>
              <a:ext uri="{FF2B5EF4-FFF2-40B4-BE49-F238E27FC236}">
                <a16:creationId xmlns:a16="http://schemas.microsoft.com/office/drawing/2014/main" id="{4C3FF1A6-0E1D-4A67-9596-05279C81AD2D}"/>
              </a:ext>
            </a:extLst>
          </p:cNvPr>
          <p:cNvSpPr txBox="1"/>
          <p:nvPr/>
        </p:nvSpPr>
        <p:spPr>
          <a:xfrm>
            <a:off x="5937388" y="1024661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 / 5</a:t>
            </a:r>
          </a:p>
        </p:txBody>
      </p:sp>
      <p:cxnSp>
        <p:nvCxnSpPr>
          <p:cNvPr id="215" name="Connecteur droit 214">
            <a:extLst>
              <a:ext uri="{FF2B5EF4-FFF2-40B4-BE49-F238E27FC236}">
                <a16:creationId xmlns:a16="http://schemas.microsoft.com/office/drawing/2014/main" id="{12DB02B9-FDFA-4FFE-9B39-2B55455A0BE9}"/>
              </a:ext>
            </a:extLst>
          </p:cNvPr>
          <p:cNvCxnSpPr>
            <a:cxnSpLocks/>
          </p:cNvCxnSpPr>
          <p:nvPr/>
        </p:nvCxnSpPr>
        <p:spPr>
          <a:xfrm>
            <a:off x="633585" y="1929182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cteur droit 215">
            <a:extLst>
              <a:ext uri="{FF2B5EF4-FFF2-40B4-BE49-F238E27FC236}">
                <a16:creationId xmlns:a16="http://schemas.microsoft.com/office/drawing/2014/main" id="{83AF436B-156E-469F-9701-B4A0DF26E029}"/>
              </a:ext>
            </a:extLst>
          </p:cNvPr>
          <p:cNvCxnSpPr>
            <a:cxnSpLocks/>
          </p:cNvCxnSpPr>
          <p:nvPr/>
        </p:nvCxnSpPr>
        <p:spPr>
          <a:xfrm>
            <a:off x="633585" y="2142542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cteur droit 216">
            <a:extLst>
              <a:ext uri="{FF2B5EF4-FFF2-40B4-BE49-F238E27FC236}">
                <a16:creationId xmlns:a16="http://schemas.microsoft.com/office/drawing/2014/main" id="{AE5FA7EE-8BE9-496B-8DB6-D07901E6760A}"/>
              </a:ext>
            </a:extLst>
          </p:cNvPr>
          <p:cNvCxnSpPr>
            <a:cxnSpLocks/>
          </p:cNvCxnSpPr>
          <p:nvPr/>
        </p:nvCxnSpPr>
        <p:spPr>
          <a:xfrm>
            <a:off x="633585" y="236275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cteur droit 217">
            <a:extLst>
              <a:ext uri="{FF2B5EF4-FFF2-40B4-BE49-F238E27FC236}">
                <a16:creationId xmlns:a16="http://schemas.microsoft.com/office/drawing/2014/main" id="{45391027-B4FB-4110-A471-2F64E804D8D8}"/>
              </a:ext>
            </a:extLst>
          </p:cNvPr>
          <p:cNvCxnSpPr>
            <a:cxnSpLocks/>
          </p:cNvCxnSpPr>
          <p:nvPr/>
        </p:nvCxnSpPr>
        <p:spPr>
          <a:xfrm>
            <a:off x="633585" y="259897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Connecteur droit 218">
            <a:extLst>
              <a:ext uri="{FF2B5EF4-FFF2-40B4-BE49-F238E27FC236}">
                <a16:creationId xmlns:a16="http://schemas.microsoft.com/office/drawing/2014/main" id="{68F566E1-EB85-415E-901D-E0DB429B10D4}"/>
              </a:ext>
            </a:extLst>
          </p:cNvPr>
          <p:cNvCxnSpPr>
            <a:cxnSpLocks/>
          </p:cNvCxnSpPr>
          <p:nvPr/>
        </p:nvCxnSpPr>
        <p:spPr>
          <a:xfrm>
            <a:off x="633585" y="282757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cteur droit 219">
            <a:extLst>
              <a:ext uri="{FF2B5EF4-FFF2-40B4-BE49-F238E27FC236}">
                <a16:creationId xmlns:a16="http://schemas.microsoft.com/office/drawing/2014/main" id="{F160C897-EFDD-42CA-88B3-934583DDCA2C}"/>
              </a:ext>
            </a:extLst>
          </p:cNvPr>
          <p:cNvCxnSpPr>
            <a:cxnSpLocks/>
          </p:cNvCxnSpPr>
          <p:nvPr/>
        </p:nvCxnSpPr>
        <p:spPr>
          <a:xfrm>
            <a:off x="633585" y="307522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cteur droit 220">
            <a:extLst>
              <a:ext uri="{FF2B5EF4-FFF2-40B4-BE49-F238E27FC236}">
                <a16:creationId xmlns:a16="http://schemas.microsoft.com/office/drawing/2014/main" id="{7B0863BC-ABDE-46B4-9B33-5F3FD709AD60}"/>
              </a:ext>
            </a:extLst>
          </p:cNvPr>
          <p:cNvCxnSpPr>
            <a:cxnSpLocks/>
          </p:cNvCxnSpPr>
          <p:nvPr/>
        </p:nvCxnSpPr>
        <p:spPr>
          <a:xfrm>
            <a:off x="633585" y="331652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726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avec coins rognés en haut 1">
            <a:extLst>
              <a:ext uri="{FF2B5EF4-FFF2-40B4-BE49-F238E27FC236}">
                <a16:creationId xmlns:a16="http://schemas.microsoft.com/office/drawing/2014/main" id="{62796682-4798-46F3-B300-64DDD0BE3FA3}"/>
              </a:ext>
            </a:extLst>
          </p:cNvPr>
          <p:cNvSpPr/>
          <p:nvPr/>
        </p:nvSpPr>
        <p:spPr>
          <a:xfrm>
            <a:off x="350484" y="1187719"/>
            <a:ext cx="2290268" cy="261610"/>
          </a:xfrm>
          <a:prstGeom prst="snip2Same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386BBC0E-02CA-498D-8635-A81FCCB67B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50" y="340452"/>
            <a:ext cx="1725548" cy="708835"/>
          </a:xfrm>
          <a:prstGeom prst="rect">
            <a:avLst/>
          </a:prstGeom>
        </p:spPr>
      </p:pic>
      <p:grpSp>
        <p:nvGrpSpPr>
          <p:cNvPr id="16" name="Groupe 15">
            <a:extLst>
              <a:ext uri="{FF2B5EF4-FFF2-40B4-BE49-F238E27FC236}">
                <a16:creationId xmlns:a16="http://schemas.microsoft.com/office/drawing/2014/main" id="{1D679385-6DA3-4A0B-AB24-D8C197B6FE97}"/>
              </a:ext>
            </a:extLst>
          </p:cNvPr>
          <p:cNvGrpSpPr/>
          <p:nvPr/>
        </p:nvGrpSpPr>
        <p:grpSpPr>
          <a:xfrm>
            <a:off x="4930876" y="371703"/>
            <a:ext cx="1957347" cy="646331"/>
            <a:chOff x="521519" y="1363738"/>
            <a:chExt cx="1957347" cy="646331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66AF5E-B270-4B59-AA5C-26EA56A6039B}"/>
                </a:ext>
              </a:extLst>
            </p:cNvPr>
            <p:cNvSpPr txBox="1"/>
            <p:nvPr/>
          </p:nvSpPr>
          <p:spPr>
            <a:xfrm>
              <a:off x="1319536" y="1635120"/>
              <a:ext cx="115933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200" dirty="0" err="1">
                  <a:solidFill>
                    <a:schemeClr val="accent2"/>
                  </a:solidFill>
                  <a:latin typeface="Interstate" panose="00000400000000000000" pitchFamily="2" charset="0"/>
                </a:rPr>
                <a:t>upOptique</a:t>
              </a:r>
              <a:endParaRPr lang="fr-FR" sz="1400" dirty="0">
                <a:solidFill>
                  <a:schemeClr val="accent2"/>
                </a:solidFill>
                <a:latin typeface="Interstate" panose="00000400000000000000" pitchFamily="2" charset="0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B5AE1F8-B5F8-4279-A07E-ADA85ACA1AED}"/>
                </a:ext>
              </a:extLst>
            </p:cNvPr>
            <p:cNvSpPr txBox="1"/>
            <p:nvPr/>
          </p:nvSpPr>
          <p:spPr>
            <a:xfrm>
              <a:off x="521519" y="1384618"/>
              <a:ext cx="154540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2400" dirty="0" err="1">
                  <a:solidFill>
                    <a:schemeClr val="accent1">
                      <a:lumMod val="50000"/>
                    </a:schemeClr>
                  </a:solidFill>
                  <a:latin typeface="Interstate" panose="00000400000000000000" pitchFamily="2" charset="0"/>
                </a:rPr>
                <a:t>C</a:t>
              </a:r>
              <a:r>
                <a:rPr lang="fr-FR" sz="2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Interstate" panose="00000400000000000000" pitchFamily="2" charset="0"/>
                </a:rPr>
                <a:t>é</a:t>
              </a:r>
              <a:r>
                <a:rPr lang="fr-FR" sz="2400" dirty="0" err="1">
                  <a:solidFill>
                    <a:schemeClr val="accent1">
                      <a:lumMod val="50000"/>
                    </a:schemeClr>
                  </a:solidFill>
                  <a:latin typeface="Interstate" panose="00000400000000000000" pitchFamily="2" charset="0"/>
                </a:rPr>
                <a:t>TI</a:t>
              </a:r>
              <a:r>
                <a:rPr lang="fr-FR" sz="2400" dirty="0">
                  <a:solidFill>
                    <a:schemeClr val="accent1">
                      <a:lumMod val="50000"/>
                    </a:schemeClr>
                  </a:solidFill>
                  <a:latin typeface="Interstate" panose="00000400000000000000" pitchFamily="2" charset="0"/>
                </a:rPr>
                <a:t>’</a:t>
              </a:r>
              <a:endParaRPr lang="fr-FR" sz="2400" i="1" dirty="0">
                <a:solidFill>
                  <a:schemeClr val="accent2"/>
                </a:solidFill>
                <a:latin typeface="Interstate" panose="00000400000000000000" pitchFamily="2" charset="0"/>
              </a:endParaRP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06BB330C-6F9B-4DE3-B2B5-5B2E69CDDA51}"/>
                </a:ext>
              </a:extLst>
            </p:cNvPr>
            <p:cNvSpPr txBox="1"/>
            <p:nvPr/>
          </p:nvSpPr>
          <p:spPr>
            <a:xfrm>
              <a:off x="1091656" y="1363738"/>
              <a:ext cx="40727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3600" dirty="0">
                  <a:solidFill>
                    <a:schemeClr val="accent2"/>
                  </a:solidFill>
                  <a:latin typeface="Interstate" panose="00000400000000000000" pitchFamily="2" charset="0"/>
                </a:rPr>
                <a:t>S</a:t>
              </a:r>
              <a:endParaRPr lang="fr-FR" sz="3600" dirty="0"/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BF599D67-FBBF-4FB3-AF9A-A342BEA38765}"/>
                </a:ext>
              </a:extLst>
            </p:cNvPr>
            <p:cNvSpPr txBox="1"/>
            <p:nvPr/>
          </p:nvSpPr>
          <p:spPr>
            <a:xfrm>
              <a:off x="1453115" y="1425816"/>
              <a:ext cx="76676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Interstate" panose="00000400000000000000" pitchFamily="2" charset="0"/>
                </a:rPr>
                <a:t>CORP</a:t>
              </a:r>
              <a:endParaRPr lang="fr-FR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5FDA6AB-AC04-4019-8F35-5A951D3F88A2}"/>
              </a:ext>
            </a:extLst>
          </p:cNvPr>
          <p:cNvSpPr/>
          <p:nvPr/>
        </p:nvSpPr>
        <p:spPr>
          <a:xfrm>
            <a:off x="2063350" y="436365"/>
            <a:ext cx="2749853" cy="556390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73BEADFB-95C5-416C-AB14-D75E12CD2A88}"/>
              </a:ext>
            </a:extLst>
          </p:cNvPr>
          <p:cNvSpPr txBox="1"/>
          <p:nvPr/>
        </p:nvSpPr>
        <p:spPr>
          <a:xfrm>
            <a:off x="2073160" y="407493"/>
            <a:ext cx="2704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accent2"/>
                </a:solidFill>
                <a:latin typeface="Interstate" panose="00000400000000000000" pitchFamily="2" charset="0"/>
              </a:rPr>
              <a:t>THEME</a:t>
            </a:r>
          </a:p>
          <a:p>
            <a:pPr algn="ctr"/>
            <a:r>
              <a:rPr lang="fr-FR" sz="2000" dirty="0">
                <a:solidFill>
                  <a:schemeClr val="accent2"/>
                </a:solidFill>
                <a:latin typeface="Interstate" panose="00000400000000000000" pitchFamily="2" charset="0"/>
              </a:rPr>
              <a:t>INSTRUMENTATION &amp; ALI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65438EA6-1866-4D54-AACF-BDAD2E2CBA5B}"/>
              </a:ext>
            </a:extLst>
          </p:cNvPr>
          <p:cNvSpPr/>
          <p:nvPr/>
        </p:nvSpPr>
        <p:spPr>
          <a:xfrm>
            <a:off x="350484" y="1449329"/>
            <a:ext cx="6157032" cy="1689180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5" name="ZoneTexte 124">
            <a:extLst>
              <a:ext uri="{FF2B5EF4-FFF2-40B4-BE49-F238E27FC236}">
                <a16:creationId xmlns:a16="http://schemas.microsoft.com/office/drawing/2014/main" id="{59407C76-D559-4F97-9695-7AB220454119}"/>
              </a:ext>
            </a:extLst>
          </p:cNvPr>
          <p:cNvSpPr txBox="1"/>
          <p:nvPr/>
        </p:nvSpPr>
        <p:spPr>
          <a:xfrm>
            <a:off x="407212" y="1187719"/>
            <a:ext cx="229026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rgbClr val="002060"/>
                </a:solidFill>
                <a:latin typeface="Interstate" panose="00000400000000000000" pitchFamily="2" charset="0"/>
              </a:rPr>
              <a:t>Réaliser une alimentation symétrique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3C225384-0390-4F8C-8B3C-5A049759B34E}"/>
              </a:ext>
            </a:extLst>
          </p:cNvPr>
          <p:cNvSpPr/>
          <p:nvPr/>
        </p:nvSpPr>
        <p:spPr>
          <a:xfrm>
            <a:off x="564576" y="1748238"/>
            <a:ext cx="2597723" cy="127492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7" name="ZoneTexte 126">
            <a:extLst>
              <a:ext uri="{FF2B5EF4-FFF2-40B4-BE49-F238E27FC236}">
                <a16:creationId xmlns:a16="http://schemas.microsoft.com/office/drawing/2014/main" id="{B079E293-611A-44E3-82D7-7ECDC2A0A7AD}"/>
              </a:ext>
            </a:extLst>
          </p:cNvPr>
          <p:cNvSpPr txBox="1"/>
          <p:nvPr/>
        </p:nvSpPr>
        <p:spPr>
          <a:xfrm>
            <a:off x="564576" y="1486627"/>
            <a:ext cx="15496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latin typeface="Raleway" pitchFamily="2" charset="0"/>
              </a:rPr>
              <a:t>Schéma de câblage</a:t>
            </a: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0BCEEF28-53EC-44D8-8CC3-AA07EC642038}"/>
              </a:ext>
            </a:extLst>
          </p:cNvPr>
          <p:cNvSpPr/>
          <p:nvPr/>
        </p:nvSpPr>
        <p:spPr>
          <a:xfrm>
            <a:off x="5956438" y="1545776"/>
            <a:ext cx="447437" cy="400270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 : avec coins rognés en haut 80">
            <a:extLst>
              <a:ext uri="{FF2B5EF4-FFF2-40B4-BE49-F238E27FC236}">
                <a16:creationId xmlns:a16="http://schemas.microsoft.com/office/drawing/2014/main" id="{98C9C5D8-1F2B-4394-9481-3CA69612FE64}"/>
              </a:ext>
            </a:extLst>
          </p:cNvPr>
          <p:cNvSpPr/>
          <p:nvPr/>
        </p:nvSpPr>
        <p:spPr>
          <a:xfrm>
            <a:off x="350484" y="5145954"/>
            <a:ext cx="2290268" cy="261610"/>
          </a:xfrm>
          <a:prstGeom prst="snip2Same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3036ED1A-B08D-48D6-A034-E1550AC3588B}"/>
              </a:ext>
            </a:extLst>
          </p:cNvPr>
          <p:cNvSpPr/>
          <p:nvPr/>
        </p:nvSpPr>
        <p:spPr>
          <a:xfrm>
            <a:off x="350484" y="5407562"/>
            <a:ext cx="6157032" cy="4157985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800">
                <a:latin typeface="Raleway" pitchFamily="2" charset="0"/>
              </a:rPr>
              <a:t>J’ai utilisé un potentiomètre de _____ k</a:t>
            </a:r>
            <a:r>
              <a:rPr lang="el-GR" sz="180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fr-FR" sz="1800" dirty="0">
              <a:latin typeface="Raleway" pitchFamily="2" charset="0"/>
            </a:endParaRP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F12B7800-1806-477D-B56B-577AFCF480E6}"/>
              </a:ext>
            </a:extLst>
          </p:cNvPr>
          <p:cNvSpPr txBox="1"/>
          <p:nvPr/>
        </p:nvSpPr>
        <p:spPr>
          <a:xfrm>
            <a:off x="407212" y="5145954"/>
            <a:ext cx="229026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rgbClr val="002060"/>
                </a:solidFill>
                <a:latin typeface="Interstate" panose="00000400000000000000" pitchFamily="2" charset="0"/>
              </a:rPr>
              <a:t>Utiliser un ALI pour comparer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DEC8731-FEA8-4F68-8B2C-AD0B2173E629}"/>
              </a:ext>
            </a:extLst>
          </p:cNvPr>
          <p:cNvSpPr txBox="1"/>
          <p:nvPr/>
        </p:nvSpPr>
        <p:spPr>
          <a:xfrm>
            <a:off x="5937388" y="1024661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 / 5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7D04DCBB-0637-4DA5-955E-0B2DF5DFC484}"/>
              </a:ext>
            </a:extLst>
          </p:cNvPr>
          <p:cNvCxnSpPr>
            <a:cxnSpLocks/>
          </p:cNvCxnSpPr>
          <p:nvPr/>
        </p:nvCxnSpPr>
        <p:spPr>
          <a:xfrm>
            <a:off x="3764135" y="2589582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49DE0E28-34A3-4AC0-BFE2-6A5727418E16}"/>
              </a:ext>
            </a:extLst>
          </p:cNvPr>
          <p:cNvCxnSpPr>
            <a:cxnSpLocks/>
          </p:cNvCxnSpPr>
          <p:nvPr/>
        </p:nvCxnSpPr>
        <p:spPr>
          <a:xfrm>
            <a:off x="3764135" y="2802942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2D3C6C59-3836-4262-9D3A-09EF037FA08C}"/>
              </a:ext>
            </a:extLst>
          </p:cNvPr>
          <p:cNvCxnSpPr>
            <a:cxnSpLocks/>
          </p:cNvCxnSpPr>
          <p:nvPr/>
        </p:nvCxnSpPr>
        <p:spPr>
          <a:xfrm>
            <a:off x="3764135" y="302315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898A4BCB-7551-4F9E-906A-0BFA30F51BBC}"/>
              </a:ext>
            </a:extLst>
          </p:cNvPr>
          <p:cNvCxnSpPr>
            <a:cxnSpLocks/>
          </p:cNvCxnSpPr>
          <p:nvPr/>
        </p:nvCxnSpPr>
        <p:spPr>
          <a:xfrm>
            <a:off x="3764134" y="238569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5796C7E4-7ABD-48FA-96CE-308FCFD3C9C6}"/>
              </a:ext>
            </a:extLst>
          </p:cNvPr>
          <p:cNvSpPr txBox="1"/>
          <p:nvPr/>
        </p:nvSpPr>
        <p:spPr>
          <a:xfrm>
            <a:off x="3650676" y="1484301"/>
            <a:ext cx="200717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Raleway" pitchFamily="2" charset="0"/>
              </a:rPr>
              <a:t>On souhaite |VCC| = _____ V</a:t>
            </a:r>
          </a:p>
        </p:txBody>
      </p:sp>
      <p:sp>
        <p:nvSpPr>
          <p:cNvPr id="30" name="Rectangle : avec coins arrondis en diagonale 29">
            <a:extLst>
              <a:ext uri="{FF2B5EF4-FFF2-40B4-BE49-F238E27FC236}">
                <a16:creationId xmlns:a16="http://schemas.microsoft.com/office/drawing/2014/main" id="{723A3208-036E-4024-BA2F-171DB65CC910}"/>
              </a:ext>
            </a:extLst>
          </p:cNvPr>
          <p:cNvSpPr/>
          <p:nvPr/>
        </p:nvSpPr>
        <p:spPr>
          <a:xfrm>
            <a:off x="345327" y="3225836"/>
            <a:ext cx="6157032" cy="1811093"/>
          </a:xfrm>
          <a:prstGeom prst="round2Diag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030628D-598F-4CA7-9E7A-645DF41FD6FD}"/>
              </a:ext>
            </a:extLst>
          </p:cNvPr>
          <p:cNvSpPr txBox="1"/>
          <p:nvPr/>
        </p:nvSpPr>
        <p:spPr>
          <a:xfrm>
            <a:off x="833855" y="3225836"/>
            <a:ext cx="588621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>
                <a:latin typeface="Raleway" pitchFamily="2" charset="0"/>
              </a:rPr>
              <a:t>Je dois utiliser un amplificateur linéaire intégré.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2144DC9E-41EA-4EFF-BDF9-7106F4824BC2}"/>
              </a:ext>
            </a:extLst>
          </p:cNvPr>
          <p:cNvSpPr txBox="1"/>
          <p:nvPr/>
        </p:nvSpPr>
        <p:spPr>
          <a:xfrm>
            <a:off x="852905" y="3449272"/>
            <a:ext cx="588621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>
                <a:latin typeface="Raleway" pitchFamily="2" charset="0"/>
              </a:rPr>
              <a:t>Quelles sont caractéristiques électriques importantes à prendre en compte ?</a:t>
            </a: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726CAF5E-B499-456A-89B5-A10D3804234B}"/>
              </a:ext>
            </a:extLst>
          </p:cNvPr>
          <p:cNvCxnSpPr>
            <a:cxnSpLocks/>
          </p:cNvCxnSpPr>
          <p:nvPr/>
        </p:nvCxnSpPr>
        <p:spPr>
          <a:xfrm>
            <a:off x="979093" y="3948032"/>
            <a:ext cx="514869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70C6B3B6-A0BF-40B3-AF79-8543C2214500}"/>
              </a:ext>
            </a:extLst>
          </p:cNvPr>
          <p:cNvCxnSpPr>
            <a:cxnSpLocks/>
          </p:cNvCxnSpPr>
          <p:nvPr/>
        </p:nvCxnSpPr>
        <p:spPr>
          <a:xfrm>
            <a:off x="979093" y="4161392"/>
            <a:ext cx="514869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DE8B311D-1F9B-4AFE-9784-898353F49E9C}"/>
              </a:ext>
            </a:extLst>
          </p:cNvPr>
          <p:cNvCxnSpPr>
            <a:cxnSpLocks/>
          </p:cNvCxnSpPr>
          <p:nvPr/>
        </p:nvCxnSpPr>
        <p:spPr>
          <a:xfrm>
            <a:off x="979093" y="4381609"/>
            <a:ext cx="514869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0BB79C6D-C566-4B59-AFF7-CB8AD1A11C37}"/>
              </a:ext>
            </a:extLst>
          </p:cNvPr>
          <p:cNvCxnSpPr>
            <a:cxnSpLocks/>
          </p:cNvCxnSpPr>
          <p:nvPr/>
        </p:nvCxnSpPr>
        <p:spPr>
          <a:xfrm>
            <a:off x="979093" y="4617829"/>
            <a:ext cx="514869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F2D60733-7618-4195-A80C-22BF60FFA941}"/>
              </a:ext>
            </a:extLst>
          </p:cNvPr>
          <p:cNvCxnSpPr>
            <a:cxnSpLocks/>
          </p:cNvCxnSpPr>
          <p:nvPr/>
        </p:nvCxnSpPr>
        <p:spPr>
          <a:xfrm>
            <a:off x="979093" y="4846429"/>
            <a:ext cx="514869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515404DE-BFF0-4531-8335-2C348E6336F4}"/>
              </a:ext>
            </a:extLst>
          </p:cNvPr>
          <p:cNvCxnSpPr/>
          <p:nvPr/>
        </p:nvCxnSpPr>
        <p:spPr>
          <a:xfrm flipV="1">
            <a:off x="737793" y="3225836"/>
            <a:ext cx="0" cy="18110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5147B75F-A0BF-434C-877E-2C7800DD0C0C}"/>
              </a:ext>
            </a:extLst>
          </p:cNvPr>
          <p:cNvSpPr txBox="1"/>
          <p:nvPr/>
        </p:nvSpPr>
        <p:spPr>
          <a:xfrm rot="16200000">
            <a:off x="26198" y="3961277"/>
            <a:ext cx="1018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Interstate" panose="00000400000000000000" pitchFamily="2" charset="0"/>
              </a:rPr>
              <a:t>ALI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1184270-0DC4-4E9E-9468-BDBE6EECA2D9}"/>
              </a:ext>
            </a:extLst>
          </p:cNvPr>
          <p:cNvSpPr/>
          <p:nvPr/>
        </p:nvSpPr>
        <p:spPr>
          <a:xfrm>
            <a:off x="556379" y="5690561"/>
            <a:ext cx="2597723" cy="123972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66814233-0204-4C7C-B8AA-E9D20A93699C}"/>
              </a:ext>
            </a:extLst>
          </p:cNvPr>
          <p:cNvSpPr txBox="1"/>
          <p:nvPr/>
        </p:nvSpPr>
        <p:spPr>
          <a:xfrm>
            <a:off x="556379" y="5428951"/>
            <a:ext cx="320775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1" dirty="0">
                <a:latin typeface="Raleway" pitchFamily="2" charset="0"/>
              </a:rPr>
              <a:t>Tension de référence</a:t>
            </a:r>
            <a:r>
              <a:rPr lang="fr-FR" sz="1100" dirty="0">
                <a:latin typeface="Raleway" pitchFamily="2" charset="0"/>
              </a:rPr>
              <a:t> / potentiomètre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983AFAC1-4F9E-4EF4-BE8D-0C802E33A2D8}"/>
              </a:ext>
            </a:extLst>
          </p:cNvPr>
          <p:cNvSpPr txBox="1"/>
          <p:nvPr/>
        </p:nvSpPr>
        <p:spPr>
          <a:xfrm>
            <a:off x="564606" y="7693341"/>
            <a:ext cx="296038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1" dirty="0">
                <a:latin typeface="Raleway" pitchFamily="2" charset="0"/>
              </a:rPr>
              <a:t>Schéma avec ALI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75B1499-78F4-4D9B-B1B6-2327ECF1948C}"/>
              </a:ext>
            </a:extLst>
          </p:cNvPr>
          <p:cNvSpPr/>
          <p:nvPr/>
        </p:nvSpPr>
        <p:spPr>
          <a:xfrm>
            <a:off x="556378" y="7990736"/>
            <a:ext cx="2597723" cy="152158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8FBE161-3797-4D5D-B244-834E3FFD1E47}"/>
              </a:ext>
            </a:extLst>
          </p:cNvPr>
          <p:cNvSpPr/>
          <p:nvPr/>
        </p:nvSpPr>
        <p:spPr>
          <a:xfrm>
            <a:off x="5956438" y="5503664"/>
            <a:ext cx="447437" cy="400270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584BED8C-68CB-4104-B351-A6920A7948DA}"/>
              </a:ext>
            </a:extLst>
          </p:cNvPr>
          <p:cNvSpPr txBox="1"/>
          <p:nvPr/>
        </p:nvSpPr>
        <p:spPr>
          <a:xfrm>
            <a:off x="422346" y="7018262"/>
            <a:ext cx="28987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000" dirty="0">
                <a:latin typeface="Raleway" pitchFamily="2" charset="0"/>
              </a:rPr>
              <a:t>La tension de référence peut aller </a:t>
            </a:r>
          </a:p>
          <a:p>
            <a:r>
              <a:rPr lang="fr-FR" sz="1000" dirty="0">
                <a:latin typeface="Raleway" pitchFamily="2" charset="0"/>
              </a:rPr>
              <a:t>de  ____ V  à   ____ V.</a:t>
            </a:r>
          </a:p>
          <a:p>
            <a:endParaRPr lang="fr-FR" sz="1000" dirty="0">
              <a:latin typeface="Raleway" pitchFamily="2" charset="0"/>
            </a:endParaRPr>
          </a:p>
          <a:p>
            <a:r>
              <a:rPr lang="fr-FR" sz="1000" dirty="0">
                <a:latin typeface="Raleway" pitchFamily="2" charset="0"/>
              </a:rPr>
              <a:t>J’ai utilisé un potentiomètre de _____ k</a:t>
            </a:r>
            <a:r>
              <a:rPr lang="el-G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endParaRPr lang="fr-FR" sz="1000" dirty="0">
              <a:latin typeface="Raleway" pitchFamily="2" charset="0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339DC77-76D0-49F8-AFCD-C1A64285BF64}"/>
              </a:ext>
            </a:extLst>
          </p:cNvPr>
          <p:cNvSpPr txBox="1"/>
          <p:nvPr/>
        </p:nvSpPr>
        <p:spPr>
          <a:xfrm>
            <a:off x="3524986" y="5651187"/>
            <a:ext cx="320775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latin typeface="Raleway" pitchFamily="2" charset="0"/>
              </a:rPr>
              <a:t>Caractéristique Vs = f( Ve, </a:t>
            </a:r>
            <a:r>
              <a:rPr lang="fr-FR" sz="1100" dirty="0" err="1">
                <a:latin typeface="Raleway" pitchFamily="2" charset="0"/>
              </a:rPr>
              <a:t>Vref</a:t>
            </a:r>
            <a:r>
              <a:rPr lang="fr-FR" sz="1100" dirty="0">
                <a:latin typeface="Raleway" pitchFamily="2" charset="0"/>
              </a:rPr>
              <a:t>)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ADFC11C-FCBD-483E-94B0-9E2DA4B878F1}"/>
              </a:ext>
            </a:extLst>
          </p:cNvPr>
          <p:cNvSpPr/>
          <p:nvPr/>
        </p:nvSpPr>
        <p:spPr>
          <a:xfrm>
            <a:off x="3538535" y="6013974"/>
            <a:ext cx="2597723" cy="152158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BB873B82-9CD0-4547-8E88-97C46FBF69F7}"/>
              </a:ext>
            </a:extLst>
          </p:cNvPr>
          <p:cNvGrpSpPr/>
          <p:nvPr/>
        </p:nvGrpSpPr>
        <p:grpSpPr>
          <a:xfrm>
            <a:off x="3769438" y="6132550"/>
            <a:ext cx="2194560" cy="1284426"/>
            <a:chOff x="807720" y="2023369"/>
            <a:chExt cx="2194560" cy="1284426"/>
          </a:xfrm>
        </p:grpSpPr>
        <p:cxnSp>
          <p:nvCxnSpPr>
            <p:cNvPr id="48" name="Connecteur droit avec flèche 47">
              <a:extLst>
                <a:ext uri="{FF2B5EF4-FFF2-40B4-BE49-F238E27FC236}">
                  <a16:creationId xmlns:a16="http://schemas.microsoft.com/office/drawing/2014/main" id="{224F2574-DC0E-4A1C-93B7-28A8027A9BC9}"/>
                </a:ext>
              </a:extLst>
            </p:cNvPr>
            <p:cNvCxnSpPr/>
            <p:nvPr/>
          </p:nvCxnSpPr>
          <p:spPr>
            <a:xfrm>
              <a:off x="807720" y="2691221"/>
              <a:ext cx="219456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avec flèche 48">
              <a:extLst>
                <a:ext uri="{FF2B5EF4-FFF2-40B4-BE49-F238E27FC236}">
                  <a16:creationId xmlns:a16="http://schemas.microsoft.com/office/drawing/2014/main" id="{27962832-06A1-4F78-B9D8-3A5FED72E4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63437" y="2023369"/>
              <a:ext cx="1" cy="128330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F57403A3-10FA-4CCD-9A0C-E08545B09EE6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561083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A0700167-E106-48F9-8D41-B483807B8E32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416303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92993838-947D-484D-9C72-100E6541B53B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843023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id="{1D0BC3EF-5738-41B4-B092-258EB9C4E982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995423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7FB9FAAD-BD3A-404A-BA72-D75E2D4D7D62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3140203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C747E17C-2D7B-451F-9D20-DBC09F1081F3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3284578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4E2A1641-72A6-4EA4-97DD-F319E63168A1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278738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id="{5FE061CE-3348-4D83-84CD-2D03E2B4E4BD}"/>
                </a:ext>
              </a:extLst>
            </p:cNvPr>
            <p:cNvCxnSpPr>
              <a:cxnSpLocks/>
            </p:cNvCxnSpPr>
            <p:nvPr/>
          </p:nvCxnSpPr>
          <p:spPr>
            <a:xfrm>
              <a:off x="807720" y="2126338"/>
              <a:ext cx="2103120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CEDEBFA1-1127-4367-B4A0-A3CCEFC3CD65}"/>
                </a:ext>
              </a:extLst>
            </p:cNvPr>
            <p:cNvCxnSpPr>
              <a:cxnSpLocks/>
            </p:cNvCxnSpPr>
            <p:nvPr/>
          </p:nvCxnSpPr>
          <p:spPr>
            <a:xfrm>
              <a:off x="1638300" y="2126337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BC5507B5-B589-47EE-83AE-E005180A8CF3}"/>
                </a:ext>
              </a:extLst>
            </p:cNvPr>
            <p:cNvCxnSpPr>
              <a:cxnSpLocks/>
            </p:cNvCxnSpPr>
            <p:nvPr/>
          </p:nvCxnSpPr>
          <p:spPr>
            <a:xfrm>
              <a:off x="1417320" y="2135318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97FB6960-2E2D-4075-A6F6-F532111B6A21}"/>
                </a:ext>
              </a:extLst>
            </p:cNvPr>
            <p:cNvCxnSpPr>
              <a:cxnSpLocks/>
            </p:cNvCxnSpPr>
            <p:nvPr/>
          </p:nvCxnSpPr>
          <p:spPr>
            <a:xfrm>
              <a:off x="1182024" y="2112100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346A24D7-9539-498C-90D7-5292BDA97539}"/>
                </a:ext>
              </a:extLst>
            </p:cNvPr>
            <p:cNvCxnSpPr>
              <a:cxnSpLocks/>
            </p:cNvCxnSpPr>
            <p:nvPr/>
          </p:nvCxnSpPr>
          <p:spPr>
            <a:xfrm>
              <a:off x="953424" y="2112100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id="{9A3E0E63-AC85-4730-92BB-2644EDBA73FC}"/>
                </a:ext>
              </a:extLst>
            </p:cNvPr>
            <p:cNvCxnSpPr>
              <a:cxnSpLocks/>
            </p:cNvCxnSpPr>
            <p:nvPr/>
          </p:nvCxnSpPr>
          <p:spPr>
            <a:xfrm>
              <a:off x="2798798" y="2140573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7087DA6C-6228-4FC2-B7A9-E063D64ADD1F}"/>
                </a:ext>
              </a:extLst>
            </p:cNvPr>
            <p:cNvCxnSpPr>
              <a:cxnSpLocks/>
            </p:cNvCxnSpPr>
            <p:nvPr/>
          </p:nvCxnSpPr>
          <p:spPr>
            <a:xfrm>
              <a:off x="2577818" y="2149554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B28B3CD3-81F7-41ED-9136-693155E621AD}"/>
                </a:ext>
              </a:extLst>
            </p:cNvPr>
            <p:cNvCxnSpPr>
              <a:cxnSpLocks/>
            </p:cNvCxnSpPr>
            <p:nvPr/>
          </p:nvCxnSpPr>
          <p:spPr>
            <a:xfrm>
              <a:off x="2342522" y="2126336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64">
              <a:extLst>
                <a:ext uri="{FF2B5EF4-FFF2-40B4-BE49-F238E27FC236}">
                  <a16:creationId xmlns:a16="http://schemas.microsoft.com/office/drawing/2014/main" id="{4BCCE26A-2AB2-418A-B9D1-ADDB76CD453C}"/>
                </a:ext>
              </a:extLst>
            </p:cNvPr>
            <p:cNvCxnSpPr>
              <a:cxnSpLocks/>
            </p:cNvCxnSpPr>
            <p:nvPr/>
          </p:nvCxnSpPr>
          <p:spPr>
            <a:xfrm>
              <a:off x="2113922" y="2126336"/>
              <a:ext cx="0" cy="115824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ZoneTexte 66">
            <a:extLst>
              <a:ext uri="{FF2B5EF4-FFF2-40B4-BE49-F238E27FC236}">
                <a16:creationId xmlns:a16="http://schemas.microsoft.com/office/drawing/2014/main" id="{16C1C1B6-5D81-480F-BE09-FD01C36BFCD5}"/>
              </a:ext>
            </a:extLst>
          </p:cNvPr>
          <p:cNvSpPr txBox="1"/>
          <p:nvPr/>
        </p:nvSpPr>
        <p:spPr>
          <a:xfrm>
            <a:off x="3566899" y="7538132"/>
            <a:ext cx="289870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Vref</a:t>
            </a:r>
            <a:r>
              <a:rPr lang="fr-FR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-4V, </a:t>
            </a:r>
            <a:r>
              <a:rPr lang="fr-FR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Vref</a:t>
            </a:r>
            <a:r>
              <a:rPr lang="fr-FR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0V et </a:t>
            </a:r>
            <a:r>
              <a:rPr lang="fr-FR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Vref</a:t>
            </a:r>
            <a:r>
              <a:rPr lang="fr-FR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7V 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DF845D34-0A5F-428D-AAD7-5F21BE105965}"/>
              </a:ext>
            </a:extLst>
          </p:cNvPr>
          <p:cNvSpPr txBox="1"/>
          <p:nvPr/>
        </p:nvSpPr>
        <p:spPr>
          <a:xfrm>
            <a:off x="3553440" y="8481854"/>
            <a:ext cx="320775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latin typeface="Raleway" pitchFamily="2" charset="0"/>
              </a:rPr>
              <a:t>Conclusion</a:t>
            </a:r>
          </a:p>
        </p:txBody>
      </p:sp>
      <p:cxnSp>
        <p:nvCxnSpPr>
          <p:cNvPr id="69" name="Connecteur droit 68">
            <a:extLst>
              <a:ext uri="{FF2B5EF4-FFF2-40B4-BE49-F238E27FC236}">
                <a16:creationId xmlns:a16="http://schemas.microsoft.com/office/drawing/2014/main" id="{137978E1-0F70-4987-A981-C4DF9DA7F63F}"/>
              </a:ext>
            </a:extLst>
          </p:cNvPr>
          <p:cNvCxnSpPr>
            <a:cxnSpLocks/>
          </p:cNvCxnSpPr>
          <p:nvPr/>
        </p:nvCxnSpPr>
        <p:spPr>
          <a:xfrm>
            <a:off x="3722966" y="8945932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>
            <a:extLst>
              <a:ext uri="{FF2B5EF4-FFF2-40B4-BE49-F238E27FC236}">
                <a16:creationId xmlns:a16="http://schemas.microsoft.com/office/drawing/2014/main" id="{26A60AD1-B0EE-49CF-BE4D-8F118CBCAC99}"/>
              </a:ext>
            </a:extLst>
          </p:cNvPr>
          <p:cNvCxnSpPr>
            <a:cxnSpLocks/>
          </p:cNvCxnSpPr>
          <p:nvPr/>
        </p:nvCxnSpPr>
        <p:spPr>
          <a:xfrm>
            <a:off x="3722966" y="9159292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>
            <a:extLst>
              <a:ext uri="{FF2B5EF4-FFF2-40B4-BE49-F238E27FC236}">
                <a16:creationId xmlns:a16="http://schemas.microsoft.com/office/drawing/2014/main" id="{3AA2ABE3-D6FC-418A-9E57-43E34EF16712}"/>
              </a:ext>
            </a:extLst>
          </p:cNvPr>
          <p:cNvCxnSpPr>
            <a:cxnSpLocks/>
          </p:cNvCxnSpPr>
          <p:nvPr/>
        </p:nvCxnSpPr>
        <p:spPr>
          <a:xfrm>
            <a:off x="3722966" y="937950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>
            <a:extLst>
              <a:ext uri="{FF2B5EF4-FFF2-40B4-BE49-F238E27FC236}">
                <a16:creationId xmlns:a16="http://schemas.microsoft.com/office/drawing/2014/main" id="{F34279B9-5DEF-49CE-AB04-033521B98A35}"/>
              </a:ext>
            </a:extLst>
          </p:cNvPr>
          <p:cNvSpPr txBox="1"/>
          <p:nvPr/>
        </p:nvSpPr>
        <p:spPr>
          <a:xfrm>
            <a:off x="3497323" y="7859472"/>
            <a:ext cx="3444240" cy="526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000" dirty="0">
                <a:latin typeface="Raleway" pitchFamily="2" charset="0"/>
              </a:rPr>
              <a:t>J’ai utilisé un ALI de </a:t>
            </a:r>
            <a:r>
              <a:rPr lang="fr-FR" sz="1000" b="1" dirty="0">
                <a:latin typeface="Raleway" pitchFamily="2" charset="0"/>
              </a:rPr>
              <a:t>type</a:t>
            </a:r>
            <a:r>
              <a:rPr lang="fr-FR" sz="1000" dirty="0">
                <a:latin typeface="Raleway" pitchFamily="2" charset="0"/>
              </a:rPr>
              <a:t> __________</a:t>
            </a:r>
          </a:p>
          <a:p>
            <a:pPr algn="just">
              <a:lnSpc>
                <a:spcPct val="150000"/>
              </a:lnSpc>
            </a:pPr>
            <a:r>
              <a:rPr lang="fr-FR" sz="1000" b="1" dirty="0">
                <a:latin typeface="Raleway" pitchFamily="2" charset="0"/>
              </a:rPr>
              <a:t>VCC</a:t>
            </a:r>
            <a:r>
              <a:rPr lang="fr-FR" sz="1000" dirty="0">
                <a:latin typeface="Raleway" pitchFamily="2" charset="0"/>
              </a:rPr>
              <a:t> = _____ V / </a:t>
            </a:r>
            <a:r>
              <a:rPr lang="fr-FR" sz="1000" b="1" dirty="0">
                <a:latin typeface="Raleway" pitchFamily="2" charset="0"/>
              </a:rPr>
              <a:t>GBW</a:t>
            </a:r>
            <a:r>
              <a:rPr lang="fr-FR" sz="1000" dirty="0">
                <a:latin typeface="Raleway" pitchFamily="2" charset="0"/>
              </a:rPr>
              <a:t> = ______ MHz</a:t>
            </a:r>
          </a:p>
        </p:txBody>
      </p:sp>
    </p:spTree>
    <p:extLst>
      <p:ext uri="{BB962C8B-B14F-4D97-AF65-F5344CB8AC3E}">
        <p14:creationId xmlns:p14="http://schemas.microsoft.com/office/powerpoint/2010/main" val="2294278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 : avec coins rognés en haut 47">
            <a:extLst>
              <a:ext uri="{FF2B5EF4-FFF2-40B4-BE49-F238E27FC236}">
                <a16:creationId xmlns:a16="http://schemas.microsoft.com/office/drawing/2014/main" id="{5AACBFBE-4C09-4475-8476-33D8684A59F3}"/>
              </a:ext>
            </a:extLst>
          </p:cNvPr>
          <p:cNvSpPr/>
          <p:nvPr/>
        </p:nvSpPr>
        <p:spPr>
          <a:xfrm>
            <a:off x="350482" y="6669513"/>
            <a:ext cx="2540995" cy="261610"/>
          </a:xfrm>
          <a:prstGeom prst="snip2Same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 : avec coins rognés en haut 1">
            <a:extLst>
              <a:ext uri="{FF2B5EF4-FFF2-40B4-BE49-F238E27FC236}">
                <a16:creationId xmlns:a16="http://schemas.microsoft.com/office/drawing/2014/main" id="{62796682-4798-46F3-B300-64DDD0BE3FA3}"/>
              </a:ext>
            </a:extLst>
          </p:cNvPr>
          <p:cNvSpPr/>
          <p:nvPr/>
        </p:nvSpPr>
        <p:spPr>
          <a:xfrm>
            <a:off x="350483" y="1187719"/>
            <a:ext cx="2597723" cy="261610"/>
          </a:xfrm>
          <a:prstGeom prst="snip2Same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386BBC0E-02CA-498D-8635-A81FCCB67B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50" y="340452"/>
            <a:ext cx="1725548" cy="708835"/>
          </a:xfrm>
          <a:prstGeom prst="rect">
            <a:avLst/>
          </a:prstGeom>
        </p:spPr>
      </p:pic>
      <p:grpSp>
        <p:nvGrpSpPr>
          <p:cNvPr id="16" name="Groupe 15">
            <a:extLst>
              <a:ext uri="{FF2B5EF4-FFF2-40B4-BE49-F238E27FC236}">
                <a16:creationId xmlns:a16="http://schemas.microsoft.com/office/drawing/2014/main" id="{1D679385-6DA3-4A0B-AB24-D8C197B6FE97}"/>
              </a:ext>
            </a:extLst>
          </p:cNvPr>
          <p:cNvGrpSpPr/>
          <p:nvPr/>
        </p:nvGrpSpPr>
        <p:grpSpPr>
          <a:xfrm>
            <a:off x="4930876" y="371703"/>
            <a:ext cx="1957347" cy="646331"/>
            <a:chOff x="521519" y="1363738"/>
            <a:chExt cx="1957347" cy="646331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66AF5E-B270-4B59-AA5C-26EA56A6039B}"/>
                </a:ext>
              </a:extLst>
            </p:cNvPr>
            <p:cNvSpPr txBox="1"/>
            <p:nvPr/>
          </p:nvSpPr>
          <p:spPr>
            <a:xfrm>
              <a:off x="1319536" y="1635120"/>
              <a:ext cx="115933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200" dirty="0" err="1">
                  <a:solidFill>
                    <a:schemeClr val="accent2"/>
                  </a:solidFill>
                  <a:latin typeface="Interstate" panose="00000400000000000000" pitchFamily="2" charset="0"/>
                </a:rPr>
                <a:t>upOptique</a:t>
              </a:r>
              <a:endParaRPr lang="fr-FR" sz="1400" dirty="0">
                <a:solidFill>
                  <a:schemeClr val="accent2"/>
                </a:solidFill>
                <a:latin typeface="Interstate" panose="00000400000000000000" pitchFamily="2" charset="0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B5AE1F8-B5F8-4279-A07E-ADA85ACA1AED}"/>
                </a:ext>
              </a:extLst>
            </p:cNvPr>
            <p:cNvSpPr txBox="1"/>
            <p:nvPr/>
          </p:nvSpPr>
          <p:spPr>
            <a:xfrm>
              <a:off x="521519" y="1384618"/>
              <a:ext cx="154540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2400" dirty="0" err="1">
                  <a:solidFill>
                    <a:schemeClr val="accent1">
                      <a:lumMod val="50000"/>
                    </a:schemeClr>
                  </a:solidFill>
                  <a:latin typeface="Interstate" panose="00000400000000000000" pitchFamily="2" charset="0"/>
                </a:rPr>
                <a:t>C</a:t>
              </a:r>
              <a:r>
                <a:rPr lang="fr-FR" sz="2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Interstate" panose="00000400000000000000" pitchFamily="2" charset="0"/>
                </a:rPr>
                <a:t>é</a:t>
              </a:r>
              <a:r>
                <a:rPr lang="fr-FR" sz="2400" dirty="0" err="1">
                  <a:solidFill>
                    <a:schemeClr val="accent1">
                      <a:lumMod val="50000"/>
                    </a:schemeClr>
                  </a:solidFill>
                  <a:latin typeface="Interstate" panose="00000400000000000000" pitchFamily="2" charset="0"/>
                </a:rPr>
                <a:t>TI</a:t>
              </a:r>
              <a:r>
                <a:rPr lang="fr-FR" sz="2400" dirty="0">
                  <a:solidFill>
                    <a:schemeClr val="accent1">
                      <a:lumMod val="50000"/>
                    </a:schemeClr>
                  </a:solidFill>
                  <a:latin typeface="Interstate" panose="00000400000000000000" pitchFamily="2" charset="0"/>
                </a:rPr>
                <a:t>’</a:t>
              </a:r>
              <a:endParaRPr lang="fr-FR" sz="2400" i="1" dirty="0">
                <a:solidFill>
                  <a:schemeClr val="accent2"/>
                </a:solidFill>
                <a:latin typeface="Interstate" panose="00000400000000000000" pitchFamily="2" charset="0"/>
              </a:endParaRP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06BB330C-6F9B-4DE3-B2B5-5B2E69CDDA51}"/>
                </a:ext>
              </a:extLst>
            </p:cNvPr>
            <p:cNvSpPr txBox="1"/>
            <p:nvPr/>
          </p:nvSpPr>
          <p:spPr>
            <a:xfrm>
              <a:off x="1091656" y="1363738"/>
              <a:ext cx="40727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3600" dirty="0">
                  <a:solidFill>
                    <a:schemeClr val="accent2"/>
                  </a:solidFill>
                  <a:latin typeface="Interstate" panose="00000400000000000000" pitchFamily="2" charset="0"/>
                </a:rPr>
                <a:t>S</a:t>
              </a:r>
              <a:endParaRPr lang="fr-FR" sz="3600" dirty="0"/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BF599D67-FBBF-4FB3-AF9A-A342BEA38765}"/>
                </a:ext>
              </a:extLst>
            </p:cNvPr>
            <p:cNvSpPr txBox="1"/>
            <p:nvPr/>
          </p:nvSpPr>
          <p:spPr>
            <a:xfrm>
              <a:off x="1453115" y="1425816"/>
              <a:ext cx="76676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Interstate" panose="00000400000000000000" pitchFamily="2" charset="0"/>
                </a:rPr>
                <a:t>CORP</a:t>
              </a:r>
              <a:endParaRPr lang="fr-FR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5FDA6AB-AC04-4019-8F35-5A951D3F88A2}"/>
              </a:ext>
            </a:extLst>
          </p:cNvPr>
          <p:cNvSpPr/>
          <p:nvPr/>
        </p:nvSpPr>
        <p:spPr>
          <a:xfrm>
            <a:off x="2063350" y="436365"/>
            <a:ext cx="2749853" cy="556390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73BEADFB-95C5-416C-AB14-D75E12CD2A88}"/>
              </a:ext>
            </a:extLst>
          </p:cNvPr>
          <p:cNvSpPr txBox="1"/>
          <p:nvPr/>
        </p:nvSpPr>
        <p:spPr>
          <a:xfrm>
            <a:off x="2073160" y="407493"/>
            <a:ext cx="2704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accent2"/>
                </a:solidFill>
                <a:latin typeface="Interstate" panose="00000400000000000000" pitchFamily="2" charset="0"/>
              </a:rPr>
              <a:t>THEME</a:t>
            </a:r>
          </a:p>
          <a:p>
            <a:pPr algn="ctr"/>
            <a:r>
              <a:rPr lang="fr-FR" sz="2000" dirty="0">
                <a:solidFill>
                  <a:schemeClr val="accent2"/>
                </a:solidFill>
                <a:latin typeface="Interstate" panose="00000400000000000000" pitchFamily="2" charset="0"/>
              </a:rPr>
              <a:t>INSTRUMENTATION &amp; ALI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65438EA6-1866-4D54-AACF-BDAD2E2CBA5B}"/>
              </a:ext>
            </a:extLst>
          </p:cNvPr>
          <p:cNvSpPr/>
          <p:nvPr/>
        </p:nvSpPr>
        <p:spPr>
          <a:xfrm>
            <a:off x="350484" y="1449329"/>
            <a:ext cx="6157032" cy="2951222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5" name="ZoneTexte 124">
            <a:extLst>
              <a:ext uri="{FF2B5EF4-FFF2-40B4-BE49-F238E27FC236}">
                <a16:creationId xmlns:a16="http://schemas.microsoft.com/office/drawing/2014/main" id="{59407C76-D559-4F97-9695-7AB220454119}"/>
              </a:ext>
            </a:extLst>
          </p:cNvPr>
          <p:cNvSpPr txBox="1"/>
          <p:nvPr/>
        </p:nvSpPr>
        <p:spPr>
          <a:xfrm>
            <a:off x="407211" y="1187719"/>
            <a:ext cx="274688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rgbClr val="002060"/>
                </a:solidFill>
                <a:latin typeface="Interstate" panose="00000400000000000000" pitchFamily="2" charset="0"/>
              </a:rPr>
              <a:t>Réaliser un amplificateur à partir d’un gain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3C225384-0390-4F8C-8B3C-5A049759B34E}"/>
              </a:ext>
            </a:extLst>
          </p:cNvPr>
          <p:cNvSpPr/>
          <p:nvPr/>
        </p:nvSpPr>
        <p:spPr>
          <a:xfrm>
            <a:off x="564576" y="1748237"/>
            <a:ext cx="2597723" cy="171251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7" name="ZoneTexte 126">
            <a:extLst>
              <a:ext uri="{FF2B5EF4-FFF2-40B4-BE49-F238E27FC236}">
                <a16:creationId xmlns:a16="http://schemas.microsoft.com/office/drawing/2014/main" id="{B079E293-611A-44E3-82D7-7ECDC2A0A7AD}"/>
              </a:ext>
            </a:extLst>
          </p:cNvPr>
          <p:cNvSpPr txBox="1"/>
          <p:nvPr/>
        </p:nvSpPr>
        <p:spPr>
          <a:xfrm>
            <a:off x="564576" y="1486627"/>
            <a:ext cx="154962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1" dirty="0">
                <a:latin typeface="Raleway" pitchFamily="2" charset="0"/>
              </a:rPr>
              <a:t>Schéma de câblage</a:t>
            </a: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0BCEEF28-53EC-44D8-8CC3-AA07EC642038}"/>
              </a:ext>
            </a:extLst>
          </p:cNvPr>
          <p:cNvSpPr/>
          <p:nvPr/>
        </p:nvSpPr>
        <p:spPr>
          <a:xfrm>
            <a:off x="5956438" y="1545776"/>
            <a:ext cx="447437" cy="400270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DEC8731-FEA8-4F68-8B2C-AD0B2173E629}"/>
              </a:ext>
            </a:extLst>
          </p:cNvPr>
          <p:cNvSpPr txBox="1"/>
          <p:nvPr/>
        </p:nvSpPr>
        <p:spPr>
          <a:xfrm>
            <a:off x="5937388" y="1024661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 / 5</a:t>
            </a: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7D04DCBB-0637-4DA5-955E-0B2DF5DFC484}"/>
              </a:ext>
            </a:extLst>
          </p:cNvPr>
          <p:cNvCxnSpPr>
            <a:cxnSpLocks/>
          </p:cNvCxnSpPr>
          <p:nvPr/>
        </p:nvCxnSpPr>
        <p:spPr>
          <a:xfrm>
            <a:off x="3764135" y="2589582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49DE0E28-34A3-4AC0-BFE2-6A5727418E16}"/>
              </a:ext>
            </a:extLst>
          </p:cNvPr>
          <p:cNvCxnSpPr>
            <a:cxnSpLocks/>
          </p:cNvCxnSpPr>
          <p:nvPr/>
        </p:nvCxnSpPr>
        <p:spPr>
          <a:xfrm>
            <a:off x="3764135" y="2802942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2D3C6C59-3836-4262-9D3A-09EF037FA08C}"/>
              </a:ext>
            </a:extLst>
          </p:cNvPr>
          <p:cNvCxnSpPr>
            <a:cxnSpLocks/>
          </p:cNvCxnSpPr>
          <p:nvPr/>
        </p:nvCxnSpPr>
        <p:spPr>
          <a:xfrm>
            <a:off x="3764135" y="302315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898A4BCB-7551-4F9E-906A-0BFA30F51BBC}"/>
              </a:ext>
            </a:extLst>
          </p:cNvPr>
          <p:cNvCxnSpPr>
            <a:cxnSpLocks/>
          </p:cNvCxnSpPr>
          <p:nvPr/>
        </p:nvCxnSpPr>
        <p:spPr>
          <a:xfrm>
            <a:off x="3764134" y="238569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5796C7E4-7ABD-48FA-96CE-308FCFD3C9C6}"/>
              </a:ext>
            </a:extLst>
          </p:cNvPr>
          <p:cNvSpPr txBox="1"/>
          <p:nvPr/>
        </p:nvSpPr>
        <p:spPr>
          <a:xfrm>
            <a:off x="3650676" y="1560501"/>
            <a:ext cx="221179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Raleway" pitchFamily="2" charset="0"/>
              </a:rPr>
              <a:t>On souhaite un gain de ____ dB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43742833-7A6B-4950-A27F-5F622A58DB05}"/>
              </a:ext>
            </a:extLst>
          </p:cNvPr>
          <p:cNvSpPr txBox="1"/>
          <p:nvPr/>
        </p:nvSpPr>
        <p:spPr>
          <a:xfrm>
            <a:off x="3672026" y="1940874"/>
            <a:ext cx="221179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1" dirty="0">
                <a:latin typeface="Raleway" pitchFamily="2" charset="0"/>
              </a:rPr>
              <a:t>Calcul des éléments</a:t>
            </a:r>
          </a:p>
        </p:txBody>
      </p:sp>
      <p:cxnSp>
        <p:nvCxnSpPr>
          <p:cNvPr id="69" name="Connecteur droit 68">
            <a:extLst>
              <a:ext uri="{FF2B5EF4-FFF2-40B4-BE49-F238E27FC236}">
                <a16:creationId xmlns:a16="http://schemas.microsoft.com/office/drawing/2014/main" id="{D842B055-DECB-4F59-82E5-DB23A4DC782C}"/>
              </a:ext>
            </a:extLst>
          </p:cNvPr>
          <p:cNvCxnSpPr>
            <a:cxnSpLocks/>
          </p:cNvCxnSpPr>
          <p:nvPr/>
        </p:nvCxnSpPr>
        <p:spPr>
          <a:xfrm>
            <a:off x="3777902" y="323270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ZoneTexte 69">
            <a:extLst>
              <a:ext uri="{FF2B5EF4-FFF2-40B4-BE49-F238E27FC236}">
                <a16:creationId xmlns:a16="http://schemas.microsoft.com/office/drawing/2014/main" id="{B9C8112D-847C-4F85-9A0E-74FC304FD132}"/>
              </a:ext>
            </a:extLst>
          </p:cNvPr>
          <p:cNvSpPr txBox="1"/>
          <p:nvPr/>
        </p:nvSpPr>
        <p:spPr>
          <a:xfrm>
            <a:off x="564576" y="3591553"/>
            <a:ext cx="221179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latin typeface="Raleway" pitchFamily="2" charset="0"/>
              </a:rPr>
              <a:t>Limite en tension</a:t>
            </a:r>
          </a:p>
        </p:txBody>
      </p:sp>
      <p:cxnSp>
        <p:nvCxnSpPr>
          <p:cNvPr id="71" name="Connecteur droit 70">
            <a:extLst>
              <a:ext uri="{FF2B5EF4-FFF2-40B4-BE49-F238E27FC236}">
                <a16:creationId xmlns:a16="http://schemas.microsoft.com/office/drawing/2014/main" id="{CABF9DD4-34D3-4743-87CD-81144A60195F}"/>
              </a:ext>
            </a:extLst>
          </p:cNvPr>
          <p:cNvCxnSpPr>
            <a:cxnSpLocks/>
          </p:cNvCxnSpPr>
          <p:nvPr/>
        </p:nvCxnSpPr>
        <p:spPr>
          <a:xfrm>
            <a:off x="687479" y="403280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>
            <a:extLst>
              <a:ext uri="{FF2B5EF4-FFF2-40B4-BE49-F238E27FC236}">
                <a16:creationId xmlns:a16="http://schemas.microsoft.com/office/drawing/2014/main" id="{A150DCCA-18E0-49B8-BEB9-E301141B512C}"/>
              </a:ext>
            </a:extLst>
          </p:cNvPr>
          <p:cNvCxnSpPr>
            <a:cxnSpLocks/>
          </p:cNvCxnSpPr>
          <p:nvPr/>
        </p:nvCxnSpPr>
        <p:spPr>
          <a:xfrm>
            <a:off x="687478" y="423600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>
            <a:extLst>
              <a:ext uri="{FF2B5EF4-FFF2-40B4-BE49-F238E27FC236}">
                <a16:creationId xmlns:a16="http://schemas.microsoft.com/office/drawing/2014/main" id="{A67DCDA6-9E1E-463B-9A24-3F64CC1239A6}"/>
              </a:ext>
            </a:extLst>
          </p:cNvPr>
          <p:cNvSpPr txBox="1"/>
          <p:nvPr/>
        </p:nvSpPr>
        <p:spPr>
          <a:xfrm>
            <a:off x="3650676" y="3385795"/>
            <a:ext cx="221179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latin typeface="Raleway" pitchFamily="2" charset="0"/>
              </a:rPr>
              <a:t>Gain expérimental</a:t>
            </a:r>
          </a:p>
        </p:txBody>
      </p:sp>
      <p:cxnSp>
        <p:nvCxnSpPr>
          <p:cNvPr id="74" name="Connecteur droit 73">
            <a:extLst>
              <a:ext uri="{FF2B5EF4-FFF2-40B4-BE49-F238E27FC236}">
                <a16:creationId xmlns:a16="http://schemas.microsoft.com/office/drawing/2014/main" id="{D16E6008-FC91-4A62-90FA-97926F9AFC1B}"/>
              </a:ext>
            </a:extLst>
          </p:cNvPr>
          <p:cNvCxnSpPr>
            <a:cxnSpLocks/>
          </p:cNvCxnSpPr>
          <p:nvPr/>
        </p:nvCxnSpPr>
        <p:spPr>
          <a:xfrm>
            <a:off x="3758206" y="3845526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626A4F4A-B574-44CC-9A7A-9D7E45017167}"/>
              </a:ext>
            </a:extLst>
          </p:cNvPr>
          <p:cNvCxnSpPr>
            <a:cxnSpLocks/>
          </p:cNvCxnSpPr>
          <p:nvPr/>
        </p:nvCxnSpPr>
        <p:spPr>
          <a:xfrm>
            <a:off x="3758207" y="403280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id="{212BCB71-85FB-4EB1-8403-0DF6E987C957}"/>
              </a:ext>
            </a:extLst>
          </p:cNvPr>
          <p:cNvCxnSpPr>
            <a:cxnSpLocks/>
          </p:cNvCxnSpPr>
          <p:nvPr/>
        </p:nvCxnSpPr>
        <p:spPr>
          <a:xfrm>
            <a:off x="3758208" y="423600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 : avec coins rognés en diagonale 30">
            <a:extLst>
              <a:ext uri="{FF2B5EF4-FFF2-40B4-BE49-F238E27FC236}">
                <a16:creationId xmlns:a16="http://schemas.microsoft.com/office/drawing/2014/main" id="{55064081-034E-4DB5-88BE-0F8E0D8AD272}"/>
              </a:ext>
            </a:extLst>
          </p:cNvPr>
          <p:cNvSpPr/>
          <p:nvPr/>
        </p:nvSpPr>
        <p:spPr>
          <a:xfrm>
            <a:off x="350484" y="4508479"/>
            <a:ext cx="6157032" cy="1990010"/>
          </a:xfrm>
          <a:prstGeom prst="snip2DiagRect">
            <a:avLst>
              <a:gd name="adj1" fmla="val 0"/>
              <a:gd name="adj2" fmla="val 7452"/>
            </a:avLst>
          </a:prstGeom>
          <a:solidFill>
            <a:schemeClr val="bg1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>
                <a:latin typeface="Raleway" pitchFamily="2" charset="0"/>
              </a:rPr>
              <a:t>J’ai testé les deux méthodes</a:t>
            </a:r>
            <a:endParaRPr lang="fr-FR" dirty="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AEC409A7-62DF-4A69-8CAA-7AAE14D394E8}"/>
              </a:ext>
            </a:extLst>
          </p:cNvPr>
          <p:cNvSpPr txBox="1"/>
          <p:nvPr/>
        </p:nvSpPr>
        <p:spPr>
          <a:xfrm>
            <a:off x="422346" y="4564626"/>
            <a:ext cx="588621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>
                <a:latin typeface="Raleway" pitchFamily="2" charset="0"/>
              </a:rPr>
              <a:t>J’ai réalisé un montage amplificateur de type _________________________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9794CC9-ED00-4DC4-9BD5-05EC7CF9547C}"/>
              </a:ext>
            </a:extLst>
          </p:cNvPr>
          <p:cNvSpPr/>
          <p:nvPr/>
        </p:nvSpPr>
        <p:spPr>
          <a:xfrm>
            <a:off x="5909226" y="4631065"/>
            <a:ext cx="447437" cy="400270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4F6E66F9-6286-43C2-8C72-0386A8EE32AD}"/>
              </a:ext>
            </a:extLst>
          </p:cNvPr>
          <p:cNvSpPr txBox="1"/>
          <p:nvPr/>
        </p:nvSpPr>
        <p:spPr>
          <a:xfrm>
            <a:off x="410167" y="4797981"/>
            <a:ext cx="588621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>
                <a:latin typeface="Raleway" pitchFamily="2" charset="0"/>
              </a:rPr>
              <a:t>Quelles sont les différences par rapport à l’utilisation d’un ALI en comparateur ?</a:t>
            </a: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51B1DF7D-B60B-497C-B7C6-E6E5AE655100}"/>
              </a:ext>
            </a:extLst>
          </p:cNvPr>
          <p:cNvCxnSpPr>
            <a:cxnSpLocks/>
          </p:cNvCxnSpPr>
          <p:nvPr/>
        </p:nvCxnSpPr>
        <p:spPr>
          <a:xfrm>
            <a:off x="695677" y="5388103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66AF4468-7985-494E-9889-267354132449}"/>
              </a:ext>
            </a:extLst>
          </p:cNvPr>
          <p:cNvCxnSpPr>
            <a:cxnSpLocks/>
          </p:cNvCxnSpPr>
          <p:nvPr/>
        </p:nvCxnSpPr>
        <p:spPr>
          <a:xfrm>
            <a:off x="695677" y="5601463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06C5B679-5293-4139-AF7E-AF0F107547EA}"/>
              </a:ext>
            </a:extLst>
          </p:cNvPr>
          <p:cNvCxnSpPr>
            <a:cxnSpLocks/>
          </p:cNvCxnSpPr>
          <p:nvPr/>
        </p:nvCxnSpPr>
        <p:spPr>
          <a:xfrm>
            <a:off x="695677" y="5821680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BFDBFC62-0300-4842-8A61-B7CA7FAB7369}"/>
              </a:ext>
            </a:extLst>
          </p:cNvPr>
          <p:cNvCxnSpPr>
            <a:cxnSpLocks/>
          </p:cNvCxnSpPr>
          <p:nvPr/>
        </p:nvCxnSpPr>
        <p:spPr>
          <a:xfrm>
            <a:off x="695677" y="6057900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EF724E1D-3D40-45B5-A586-E7AC9733F908}"/>
              </a:ext>
            </a:extLst>
          </p:cNvPr>
          <p:cNvCxnSpPr>
            <a:cxnSpLocks/>
          </p:cNvCxnSpPr>
          <p:nvPr/>
        </p:nvCxnSpPr>
        <p:spPr>
          <a:xfrm>
            <a:off x="695677" y="6286500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1D7D08E3-667E-45B2-A70A-FC8570FF1D86}"/>
              </a:ext>
            </a:extLst>
          </p:cNvPr>
          <p:cNvCxnSpPr>
            <a:cxnSpLocks/>
          </p:cNvCxnSpPr>
          <p:nvPr/>
        </p:nvCxnSpPr>
        <p:spPr>
          <a:xfrm>
            <a:off x="3718557" y="5388103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6D0C7C5B-845A-4790-B48E-86D24B117A97}"/>
              </a:ext>
            </a:extLst>
          </p:cNvPr>
          <p:cNvCxnSpPr>
            <a:cxnSpLocks/>
          </p:cNvCxnSpPr>
          <p:nvPr/>
        </p:nvCxnSpPr>
        <p:spPr>
          <a:xfrm>
            <a:off x="3718557" y="5601463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850D388C-6EC7-4197-84DA-0A429A7A9AF9}"/>
              </a:ext>
            </a:extLst>
          </p:cNvPr>
          <p:cNvCxnSpPr>
            <a:cxnSpLocks/>
          </p:cNvCxnSpPr>
          <p:nvPr/>
        </p:nvCxnSpPr>
        <p:spPr>
          <a:xfrm>
            <a:off x="3718557" y="5821680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F189241A-AF56-4DB7-969E-0874A57D487B}"/>
              </a:ext>
            </a:extLst>
          </p:cNvPr>
          <p:cNvCxnSpPr>
            <a:cxnSpLocks/>
          </p:cNvCxnSpPr>
          <p:nvPr/>
        </p:nvCxnSpPr>
        <p:spPr>
          <a:xfrm>
            <a:off x="3718557" y="6057900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96B61013-394B-41F9-883B-826C447D3256}"/>
              </a:ext>
            </a:extLst>
          </p:cNvPr>
          <p:cNvCxnSpPr>
            <a:cxnSpLocks/>
          </p:cNvCxnSpPr>
          <p:nvPr/>
        </p:nvCxnSpPr>
        <p:spPr>
          <a:xfrm>
            <a:off x="3718557" y="6286500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AC491892-DC79-40AA-B350-3D583BAEFC56}"/>
              </a:ext>
            </a:extLst>
          </p:cNvPr>
          <p:cNvSpPr/>
          <p:nvPr/>
        </p:nvSpPr>
        <p:spPr>
          <a:xfrm>
            <a:off x="349823" y="6931121"/>
            <a:ext cx="6157032" cy="2567385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22988F73-C775-4071-8BA5-E807A4FC8540}"/>
              </a:ext>
            </a:extLst>
          </p:cNvPr>
          <p:cNvSpPr txBox="1"/>
          <p:nvPr/>
        </p:nvSpPr>
        <p:spPr>
          <a:xfrm>
            <a:off x="407211" y="6669513"/>
            <a:ext cx="254099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rgbClr val="002060"/>
                </a:solidFill>
                <a:latin typeface="Interstate" panose="00000400000000000000" pitchFamily="2" charset="0"/>
              </a:rPr>
              <a:t>Mesurer les performances de ce système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436E6B99-702D-4672-ABB1-65DBE0019547}"/>
              </a:ext>
            </a:extLst>
          </p:cNvPr>
          <p:cNvSpPr txBox="1"/>
          <p:nvPr/>
        </p:nvSpPr>
        <p:spPr>
          <a:xfrm>
            <a:off x="564576" y="6966672"/>
            <a:ext cx="30861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1" dirty="0">
                <a:latin typeface="Raleway" pitchFamily="2" charset="0"/>
              </a:rPr>
              <a:t>Gain à différentes fréquences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A63335-3ACC-4BC2-A757-CD74182A7325}"/>
              </a:ext>
            </a:extLst>
          </p:cNvPr>
          <p:cNvSpPr/>
          <p:nvPr/>
        </p:nvSpPr>
        <p:spPr>
          <a:xfrm>
            <a:off x="1162663" y="7759932"/>
            <a:ext cx="678530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</a:rPr>
              <a:t>f (Hz)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F8692DC-4F1D-4A6E-85DE-5255C0F604E0}"/>
              </a:ext>
            </a:extLst>
          </p:cNvPr>
          <p:cNvSpPr/>
          <p:nvPr/>
        </p:nvSpPr>
        <p:spPr>
          <a:xfrm>
            <a:off x="1162663" y="8021542"/>
            <a:ext cx="678530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Ve (V)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90C7FEC-8CE0-46DB-BDE9-DA116FC6D368}"/>
              </a:ext>
            </a:extLst>
          </p:cNvPr>
          <p:cNvSpPr/>
          <p:nvPr/>
        </p:nvSpPr>
        <p:spPr>
          <a:xfrm>
            <a:off x="1162663" y="8283152"/>
            <a:ext cx="678530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Vs (V)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854F7B3-4BEC-483F-B0C1-E9DB3773521D}"/>
              </a:ext>
            </a:extLst>
          </p:cNvPr>
          <p:cNvSpPr/>
          <p:nvPr/>
        </p:nvSpPr>
        <p:spPr>
          <a:xfrm>
            <a:off x="1162663" y="8544762"/>
            <a:ext cx="678530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</a:rPr>
              <a:t>G (dB)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147670-26F2-4BDB-A741-A46879E5E867}"/>
              </a:ext>
            </a:extLst>
          </p:cNvPr>
          <p:cNvSpPr/>
          <p:nvPr/>
        </p:nvSpPr>
        <p:spPr>
          <a:xfrm>
            <a:off x="1846154" y="775993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100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AB6561B-DC5A-47CB-8E71-F03B9FC51330}"/>
              </a:ext>
            </a:extLst>
          </p:cNvPr>
          <p:cNvSpPr/>
          <p:nvPr/>
        </p:nvSpPr>
        <p:spPr>
          <a:xfrm>
            <a:off x="2570805" y="775993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1k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FB8C5D1-DB35-4C48-87CC-5470B5FE1360}"/>
              </a:ext>
            </a:extLst>
          </p:cNvPr>
          <p:cNvSpPr/>
          <p:nvPr/>
        </p:nvSpPr>
        <p:spPr>
          <a:xfrm>
            <a:off x="3286270" y="775993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10k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36D2B91-61C7-41F3-9804-7EFA03899533}"/>
              </a:ext>
            </a:extLst>
          </p:cNvPr>
          <p:cNvSpPr/>
          <p:nvPr/>
        </p:nvSpPr>
        <p:spPr>
          <a:xfrm>
            <a:off x="3997575" y="775993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100k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A49035A-31F0-4F4C-AE3F-CB4BCB9A1C61}"/>
              </a:ext>
            </a:extLst>
          </p:cNvPr>
          <p:cNvSpPr/>
          <p:nvPr/>
        </p:nvSpPr>
        <p:spPr>
          <a:xfrm>
            <a:off x="4713040" y="775993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1 M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4D90D31-E0AE-45B8-99A2-A55618504FC0}"/>
              </a:ext>
            </a:extLst>
          </p:cNvPr>
          <p:cNvSpPr/>
          <p:nvPr/>
        </p:nvSpPr>
        <p:spPr>
          <a:xfrm>
            <a:off x="1846154" y="802154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8126836-E4DD-4D39-B215-DD8557DC6FBD}"/>
              </a:ext>
            </a:extLst>
          </p:cNvPr>
          <p:cNvSpPr/>
          <p:nvPr/>
        </p:nvSpPr>
        <p:spPr>
          <a:xfrm>
            <a:off x="2570805" y="802154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653DD46-2BED-4E94-A5A0-5A1F15D4FA23}"/>
              </a:ext>
            </a:extLst>
          </p:cNvPr>
          <p:cNvSpPr/>
          <p:nvPr/>
        </p:nvSpPr>
        <p:spPr>
          <a:xfrm>
            <a:off x="3286270" y="802154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B45123A-E5ED-411B-AA8B-F840FB7E263E}"/>
              </a:ext>
            </a:extLst>
          </p:cNvPr>
          <p:cNvSpPr/>
          <p:nvPr/>
        </p:nvSpPr>
        <p:spPr>
          <a:xfrm>
            <a:off x="3997575" y="802154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2B3547E-2EB0-4533-A79F-527633F88E65}"/>
              </a:ext>
            </a:extLst>
          </p:cNvPr>
          <p:cNvSpPr/>
          <p:nvPr/>
        </p:nvSpPr>
        <p:spPr>
          <a:xfrm>
            <a:off x="4713040" y="802154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BC8A2D5A-1BD7-451A-9219-F2FD04D9FCBC}"/>
              </a:ext>
            </a:extLst>
          </p:cNvPr>
          <p:cNvSpPr/>
          <p:nvPr/>
        </p:nvSpPr>
        <p:spPr>
          <a:xfrm>
            <a:off x="1846154" y="828315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B18567DE-76CA-4CFB-AC04-0DCFEB90FFAC}"/>
              </a:ext>
            </a:extLst>
          </p:cNvPr>
          <p:cNvSpPr/>
          <p:nvPr/>
        </p:nvSpPr>
        <p:spPr>
          <a:xfrm>
            <a:off x="2570805" y="828315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3AF457E-DCB0-4AE4-A420-9C391FA391E2}"/>
              </a:ext>
            </a:extLst>
          </p:cNvPr>
          <p:cNvSpPr/>
          <p:nvPr/>
        </p:nvSpPr>
        <p:spPr>
          <a:xfrm>
            <a:off x="3286270" y="828315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C659236-F727-4FF4-AF25-F0A4A8C9702F}"/>
              </a:ext>
            </a:extLst>
          </p:cNvPr>
          <p:cNvSpPr/>
          <p:nvPr/>
        </p:nvSpPr>
        <p:spPr>
          <a:xfrm>
            <a:off x="3997575" y="828315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A6B769A-0A09-4DAE-9C3A-91FE9DB6D09E}"/>
              </a:ext>
            </a:extLst>
          </p:cNvPr>
          <p:cNvSpPr/>
          <p:nvPr/>
        </p:nvSpPr>
        <p:spPr>
          <a:xfrm>
            <a:off x="4713040" y="828315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99731C3-EF69-455E-9643-1A83EED17211}"/>
              </a:ext>
            </a:extLst>
          </p:cNvPr>
          <p:cNvSpPr/>
          <p:nvPr/>
        </p:nvSpPr>
        <p:spPr>
          <a:xfrm>
            <a:off x="1846154" y="854476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AB7FE59A-7415-421C-A873-6EAC701E4535}"/>
              </a:ext>
            </a:extLst>
          </p:cNvPr>
          <p:cNvSpPr/>
          <p:nvPr/>
        </p:nvSpPr>
        <p:spPr>
          <a:xfrm>
            <a:off x="2570805" y="854476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7550F72B-3FD6-4D33-A728-5E23A7EA492C}"/>
              </a:ext>
            </a:extLst>
          </p:cNvPr>
          <p:cNvSpPr/>
          <p:nvPr/>
        </p:nvSpPr>
        <p:spPr>
          <a:xfrm>
            <a:off x="3286270" y="854476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C8AABEB-B645-4C4F-AAFB-F9F746CF435C}"/>
              </a:ext>
            </a:extLst>
          </p:cNvPr>
          <p:cNvSpPr/>
          <p:nvPr/>
        </p:nvSpPr>
        <p:spPr>
          <a:xfrm>
            <a:off x="3997575" y="854476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0CB679F-BCED-40BD-BF3D-D34A6B7BE3FB}"/>
              </a:ext>
            </a:extLst>
          </p:cNvPr>
          <p:cNvSpPr/>
          <p:nvPr/>
        </p:nvSpPr>
        <p:spPr>
          <a:xfrm>
            <a:off x="4713040" y="8544762"/>
            <a:ext cx="728811" cy="26161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91" name="ZoneTexte 90">
            <a:extLst>
              <a:ext uri="{FF2B5EF4-FFF2-40B4-BE49-F238E27FC236}">
                <a16:creationId xmlns:a16="http://schemas.microsoft.com/office/drawing/2014/main" id="{B3018AB4-CB5B-4881-8C7E-ECB1949AFDA2}"/>
              </a:ext>
            </a:extLst>
          </p:cNvPr>
          <p:cNvSpPr txBox="1"/>
          <p:nvPr/>
        </p:nvSpPr>
        <p:spPr>
          <a:xfrm>
            <a:off x="564576" y="7178913"/>
            <a:ext cx="58862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>
                <a:latin typeface="Raleway" pitchFamily="2" charset="0"/>
              </a:rPr>
              <a:t>J’utilise un signal ________________________ en entrée d’amplitude ____ V et de valeur </a:t>
            </a:r>
          </a:p>
          <a:p>
            <a:r>
              <a:rPr lang="fr-FR" sz="1000" dirty="0">
                <a:latin typeface="Raleway" pitchFamily="2" charset="0"/>
              </a:rPr>
              <a:t>moyenne ____ V.  J’obtiens un signal _________________________ en sortie.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40D1344-C62D-4D01-890F-453FD4B2F0B4}"/>
              </a:ext>
            </a:extLst>
          </p:cNvPr>
          <p:cNvSpPr/>
          <p:nvPr/>
        </p:nvSpPr>
        <p:spPr>
          <a:xfrm>
            <a:off x="5909226" y="7031931"/>
            <a:ext cx="447437" cy="400270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ZoneTexte 92">
            <a:extLst>
              <a:ext uri="{FF2B5EF4-FFF2-40B4-BE49-F238E27FC236}">
                <a16:creationId xmlns:a16="http://schemas.microsoft.com/office/drawing/2014/main" id="{0A5ACE9F-AF65-42F4-B15C-8F2072414F82}"/>
              </a:ext>
            </a:extLst>
          </p:cNvPr>
          <p:cNvSpPr txBox="1"/>
          <p:nvPr/>
        </p:nvSpPr>
        <p:spPr>
          <a:xfrm>
            <a:off x="564576" y="8898254"/>
            <a:ext cx="30861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1" dirty="0">
                <a:latin typeface="Raleway" pitchFamily="2" charset="0"/>
              </a:rPr>
              <a:t>Analyse rapide</a:t>
            </a:r>
          </a:p>
        </p:txBody>
      </p:sp>
      <p:sp>
        <p:nvSpPr>
          <p:cNvPr id="94" name="ZoneTexte 93">
            <a:extLst>
              <a:ext uri="{FF2B5EF4-FFF2-40B4-BE49-F238E27FC236}">
                <a16:creationId xmlns:a16="http://schemas.microsoft.com/office/drawing/2014/main" id="{22F6C863-12C0-4FE0-B001-81C4BC0A9C9D}"/>
              </a:ext>
            </a:extLst>
          </p:cNvPr>
          <p:cNvSpPr txBox="1"/>
          <p:nvPr/>
        </p:nvSpPr>
        <p:spPr>
          <a:xfrm>
            <a:off x="564576" y="9205892"/>
            <a:ext cx="588621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>
                <a:latin typeface="Raleway" pitchFamily="2" charset="0"/>
              </a:rPr>
              <a:t>Ce montage se comporte comme 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111118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avec coins rognés en haut 1">
            <a:extLst>
              <a:ext uri="{FF2B5EF4-FFF2-40B4-BE49-F238E27FC236}">
                <a16:creationId xmlns:a16="http://schemas.microsoft.com/office/drawing/2014/main" id="{62796682-4798-46F3-B300-64DDD0BE3FA3}"/>
              </a:ext>
            </a:extLst>
          </p:cNvPr>
          <p:cNvSpPr/>
          <p:nvPr/>
        </p:nvSpPr>
        <p:spPr>
          <a:xfrm>
            <a:off x="350483" y="1187719"/>
            <a:ext cx="2597723" cy="261610"/>
          </a:xfrm>
          <a:prstGeom prst="snip2Same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386BBC0E-02CA-498D-8635-A81FCCB67B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50" y="340452"/>
            <a:ext cx="1725548" cy="708835"/>
          </a:xfrm>
          <a:prstGeom prst="rect">
            <a:avLst/>
          </a:prstGeom>
        </p:spPr>
      </p:pic>
      <p:grpSp>
        <p:nvGrpSpPr>
          <p:cNvPr id="16" name="Groupe 15">
            <a:extLst>
              <a:ext uri="{FF2B5EF4-FFF2-40B4-BE49-F238E27FC236}">
                <a16:creationId xmlns:a16="http://schemas.microsoft.com/office/drawing/2014/main" id="{1D679385-6DA3-4A0B-AB24-D8C197B6FE97}"/>
              </a:ext>
            </a:extLst>
          </p:cNvPr>
          <p:cNvGrpSpPr/>
          <p:nvPr/>
        </p:nvGrpSpPr>
        <p:grpSpPr>
          <a:xfrm>
            <a:off x="4930876" y="371703"/>
            <a:ext cx="1957347" cy="646331"/>
            <a:chOff x="521519" y="1363738"/>
            <a:chExt cx="1957347" cy="646331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266AF5E-B270-4B59-AA5C-26EA56A6039B}"/>
                </a:ext>
              </a:extLst>
            </p:cNvPr>
            <p:cNvSpPr txBox="1"/>
            <p:nvPr/>
          </p:nvSpPr>
          <p:spPr>
            <a:xfrm>
              <a:off x="1319536" y="1635120"/>
              <a:ext cx="1159330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200" dirty="0" err="1">
                  <a:solidFill>
                    <a:schemeClr val="accent2"/>
                  </a:solidFill>
                  <a:latin typeface="Interstate" panose="00000400000000000000" pitchFamily="2" charset="0"/>
                </a:rPr>
                <a:t>upOptique</a:t>
              </a:r>
              <a:endParaRPr lang="fr-FR" sz="1400" dirty="0">
                <a:solidFill>
                  <a:schemeClr val="accent2"/>
                </a:solidFill>
                <a:latin typeface="Interstate" panose="00000400000000000000" pitchFamily="2" charset="0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B5AE1F8-B5F8-4279-A07E-ADA85ACA1AED}"/>
                </a:ext>
              </a:extLst>
            </p:cNvPr>
            <p:cNvSpPr txBox="1"/>
            <p:nvPr/>
          </p:nvSpPr>
          <p:spPr>
            <a:xfrm>
              <a:off x="521519" y="1384618"/>
              <a:ext cx="154540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2400" dirty="0" err="1">
                  <a:solidFill>
                    <a:schemeClr val="accent1">
                      <a:lumMod val="50000"/>
                    </a:schemeClr>
                  </a:solidFill>
                  <a:latin typeface="Interstate" panose="00000400000000000000" pitchFamily="2" charset="0"/>
                </a:rPr>
                <a:t>C</a:t>
              </a:r>
              <a:r>
                <a:rPr lang="fr-FR" sz="24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Interstate" panose="00000400000000000000" pitchFamily="2" charset="0"/>
                </a:rPr>
                <a:t>é</a:t>
              </a:r>
              <a:r>
                <a:rPr lang="fr-FR" sz="2400" dirty="0" err="1">
                  <a:solidFill>
                    <a:schemeClr val="accent1">
                      <a:lumMod val="50000"/>
                    </a:schemeClr>
                  </a:solidFill>
                  <a:latin typeface="Interstate" panose="00000400000000000000" pitchFamily="2" charset="0"/>
                </a:rPr>
                <a:t>TI</a:t>
              </a:r>
              <a:r>
                <a:rPr lang="fr-FR" sz="2400" dirty="0">
                  <a:solidFill>
                    <a:schemeClr val="accent1">
                      <a:lumMod val="50000"/>
                    </a:schemeClr>
                  </a:solidFill>
                  <a:latin typeface="Interstate" panose="00000400000000000000" pitchFamily="2" charset="0"/>
                </a:rPr>
                <a:t>’</a:t>
              </a:r>
              <a:endParaRPr lang="fr-FR" sz="2400" i="1" dirty="0">
                <a:solidFill>
                  <a:schemeClr val="accent2"/>
                </a:solidFill>
                <a:latin typeface="Interstate" panose="00000400000000000000" pitchFamily="2" charset="0"/>
              </a:endParaRP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06BB330C-6F9B-4DE3-B2B5-5B2E69CDDA51}"/>
                </a:ext>
              </a:extLst>
            </p:cNvPr>
            <p:cNvSpPr txBox="1"/>
            <p:nvPr/>
          </p:nvSpPr>
          <p:spPr>
            <a:xfrm>
              <a:off x="1091656" y="1363738"/>
              <a:ext cx="40727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3600" dirty="0">
                  <a:solidFill>
                    <a:schemeClr val="accent2"/>
                  </a:solidFill>
                  <a:latin typeface="Interstate" panose="00000400000000000000" pitchFamily="2" charset="0"/>
                </a:rPr>
                <a:t>S</a:t>
              </a:r>
              <a:endParaRPr lang="fr-FR" sz="3600" dirty="0"/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BF599D67-FBBF-4FB3-AF9A-A342BEA38765}"/>
                </a:ext>
              </a:extLst>
            </p:cNvPr>
            <p:cNvSpPr txBox="1"/>
            <p:nvPr/>
          </p:nvSpPr>
          <p:spPr>
            <a:xfrm>
              <a:off x="1453115" y="1425816"/>
              <a:ext cx="76676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Interstate" panose="00000400000000000000" pitchFamily="2" charset="0"/>
                </a:rPr>
                <a:t>CORP</a:t>
              </a:r>
              <a:endParaRPr lang="fr-FR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5FDA6AB-AC04-4019-8F35-5A951D3F88A2}"/>
              </a:ext>
            </a:extLst>
          </p:cNvPr>
          <p:cNvSpPr/>
          <p:nvPr/>
        </p:nvSpPr>
        <p:spPr>
          <a:xfrm>
            <a:off x="2063350" y="436365"/>
            <a:ext cx="2749853" cy="556390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>
            <a:extLst>
              <a:ext uri="{FF2B5EF4-FFF2-40B4-BE49-F238E27FC236}">
                <a16:creationId xmlns:a16="http://schemas.microsoft.com/office/drawing/2014/main" id="{73BEADFB-95C5-416C-AB14-D75E12CD2A88}"/>
              </a:ext>
            </a:extLst>
          </p:cNvPr>
          <p:cNvSpPr txBox="1"/>
          <p:nvPr/>
        </p:nvSpPr>
        <p:spPr>
          <a:xfrm>
            <a:off x="2073160" y="407493"/>
            <a:ext cx="2704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accent2"/>
                </a:solidFill>
                <a:latin typeface="Interstate" panose="00000400000000000000" pitchFamily="2" charset="0"/>
              </a:rPr>
              <a:t>THEME</a:t>
            </a:r>
          </a:p>
          <a:p>
            <a:pPr algn="ctr"/>
            <a:r>
              <a:rPr lang="fr-FR" sz="2000" dirty="0">
                <a:solidFill>
                  <a:schemeClr val="accent2"/>
                </a:solidFill>
                <a:latin typeface="Interstate" panose="00000400000000000000" pitchFamily="2" charset="0"/>
              </a:rPr>
              <a:t>INSTRUMENTATION &amp; ALI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65438EA6-1866-4D54-AACF-BDAD2E2CBA5B}"/>
              </a:ext>
            </a:extLst>
          </p:cNvPr>
          <p:cNvSpPr/>
          <p:nvPr/>
        </p:nvSpPr>
        <p:spPr>
          <a:xfrm>
            <a:off x="350484" y="1449328"/>
            <a:ext cx="6157032" cy="3185299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5" name="ZoneTexte 124">
            <a:extLst>
              <a:ext uri="{FF2B5EF4-FFF2-40B4-BE49-F238E27FC236}">
                <a16:creationId xmlns:a16="http://schemas.microsoft.com/office/drawing/2014/main" id="{59407C76-D559-4F97-9695-7AB220454119}"/>
              </a:ext>
            </a:extLst>
          </p:cNvPr>
          <p:cNvSpPr txBox="1"/>
          <p:nvPr/>
        </p:nvSpPr>
        <p:spPr>
          <a:xfrm>
            <a:off x="407211" y="1187719"/>
            <a:ext cx="274688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rgbClr val="002060"/>
                </a:solidFill>
                <a:latin typeface="Interstate" panose="00000400000000000000" pitchFamily="2" charset="0"/>
              </a:rPr>
              <a:t>Caractériser un système en fréquence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3C225384-0390-4F8C-8B3C-5A049759B34E}"/>
              </a:ext>
            </a:extLst>
          </p:cNvPr>
          <p:cNvSpPr/>
          <p:nvPr/>
        </p:nvSpPr>
        <p:spPr>
          <a:xfrm>
            <a:off x="556376" y="1750875"/>
            <a:ext cx="2597723" cy="171251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7" name="ZoneTexte 126">
            <a:extLst>
              <a:ext uri="{FF2B5EF4-FFF2-40B4-BE49-F238E27FC236}">
                <a16:creationId xmlns:a16="http://schemas.microsoft.com/office/drawing/2014/main" id="{B079E293-611A-44E3-82D7-7ECDC2A0A7AD}"/>
              </a:ext>
            </a:extLst>
          </p:cNvPr>
          <p:cNvSpPr txBox="1"/>
          <p:nvPr/>
        </p:nvSpPr>
        <p:spPr>
          <a:xfrm>
            <a:off x="3579302" y="1486512"/>
            <a:ext cx="212528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1" dirty="0">
                <a:latin typeface="Raleway" pitchFamily="2" charset="0"/>
              </a:rPr>
              <a:t>Méthode « standard »</a:t>
            </a: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0BCEEF28-53EC-44D8-8CC3-AA07EC642038}"/>
              </a:ext>
            </a:extLst>
          </p:cNvPr>
          <p:cNvSpPr/>
          <p:nvPr/>
        </p:nvSpPr>
        <p:spPr>
          <a:xfrm>
            <a:off x="5956438" y="1545776"/>
            <a:ext cx="447437" cy="400270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DEC8731-FEA8-4F68-8B2C-AD0B2173E629}"/>
              </a:ext>
            </a:extLst>
          </p:cNvPr>
          <p:cNvSpPr txBox="1"/>
          <p:nvPr/>
        </p:nvSpPr>
        <p:spPr>
          <a:xfrm>
            <a:off x="5937388" y="1024661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5 / 5</a:t>
            </a:r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B9C8112D-847C-4F85-9A0E-74FC304FD132}"/>
              </a:ext>
            </a:extLst>
          </p:cNvPr>
          <p:cNvSpPr txBox="1"/>
          <p:nvPr/>
        </p:nvSpPr>
        <p:spPr>
          <a:xfrm>
            <a:off x="564576" y="1480955"/>
            <a:ext cx="221179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1" dirty="0">
                <a:latin typeface="Raleway" pitchFamily="2" charset="0"/>
              </a:rPr>
              <a:t>Schéma de câblage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A67DCDA6-9E1E-463B-9A24-3F64CC1239A6}"/>
              </a:ext>
            </a:extLst>
          </p:cNvPr>
          <p:cNvSpPr txBox="1"/>
          <p:nvPr/>
        </p:nvSpPr>
        <p:spPr>
          <a:xfrm>
            <a:off x="3579301" y="1705776"/>
            <a:ext cx="232898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latin typeface="Raleway" pitchFamily="2" charset="0"/>
              </a:rPr>
              <a:t>Diagramme de Bode / protocole</a:t>
            </a:r>
          </a:p>
        </p:txBody>
      </p:sp>
      <p:cxnSp>
        <p:nvCxnSpPr>
          <p:cNvPr id="74" name="Connecteur droit 73">
            <a:extLst>
              <a:ext uri="{FF2B5EF4-FFF2-40B4-BE49-F238E27FC236}">
                <a16:creationId xmlns:a16="http://schemas.microsoft.com/office/drawing/2014/main" id="{D16E6008-FC91-4A62-90FA-97926F9AFC1B}"/>
              </a:ext>
            </a:extLst>
          </p:cNvPr>
          <p:cNvCxnSpPr>
            <a:cxnSpLocks/>
          </p:cNvCxnSpPr>
          <p:nvPr/>
        </p:nvCxnSpPr>
        <p:spPr>
          <a:xfrm>
            <a:off x="3758206" y="2594576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626A4F4A-B574-44CC-9A7A-9D7E45017167}"/>
              </a:ext>
            </a:extLst>
          </p:cNvPr>
          <p:cNvCxnSpPr>
            <a:cxnSpLocks/>
          </p:cNvCxnSpPr>
          <p:nvPr/>
        </p:nvCxnSpPr>
        <p:spPr>
          <a:xfrm>
            <a:off x="3758207" y="278185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id="{212BCB71-85FB-4EB1-8403-0DF6E987C957}"/>
              </a:ext>
            </a:extLst>
          </p:cNvPr>
          <p:cNvCxnSpPr>
            <a:cxnSpLocks/>
          </p:cNvCxnSpPr>
          <p:nvPr/>
        </p:nvCxnSpPr>
        <p:spPr>
          <a:xfrm>
            <a:off x="3758208" y="298505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>
            <a:extLst>
              <a:ext uri="{FF2B5EF4-FFF2-40B4-BE49-F238E27FC236}">
                <a16:creationId xmlns:a16="http://schemas.microsoft.com/office/drawing/2014/main" id="{71A001AB-B766-4586-9069-68DA212C87BD}"/>
              </a:ext>
            </a:extLst>
          </p:cNvPr>
          <p:cNvSpPr txBox="1"/>
          <p:nvPr/>
        </p:nvSpPr>
        <p:spPr>
          <a:xfrm>
            <a:off x="607832" y="3568000"/>
            <a:ext cx="212528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b="1" dirty="0">
                <a:latin typeface="Raleway" pitchFamily="2" charset="0"/>
              </a:rPr>
              <a:t>Méthode « automatique »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16717A-EFC8-421C-9A4A-6AA011532D6F}"/>
              </a:ext>
            </a:extLst>
          </p:cNvPr>
          <p:cNvSpPr/>
          <p:nvPr/>
        </p:nvSpPr>
        <p:spPr>
          <a:xfrm>
            <a:off x="1648558" y="2539365"/>
            <a:ext cx="396240" cy="4800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</a:rPr>
              <a:t>Sys.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0C2D6725-0AA8-4EB5-8E7B-B753F56D2BDA}"/>
              </a:ext>
            </a:extLst>
          </p:cNvPr>
          <p:cNvCxnSpPr>
            <a:cxnSpLocks/>
          </p:cNvCxnSpPr>
          <p:nvPr/>
        </p:nvCxnSpPr>
        <p:spPr>
          <a:xfrm>
            <a:off x="1488281" y="2630805"/>
            <a:ext cx="16027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id="{71575C4E-3C22-49A6-AB70-5ED0F2176A4D}"/>
              </a:ext>
            </a:extLst>
          </p:cNvPr>
          <p:cNvCxnSpPr>
            <a:cxnSpLocks/>
          </p:cNvCxnSpPr>
          <p:nvPr/>
        </p:nvCxnSpPr>
        <p:spPr>
          <a:xfrm>
            <a:off x="1488281" y="2949892"/>
            <a:ext cx="16027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necteur droit 60">
            <a:extLst>
              <a:ext uri="{FF2B5EF4-FFF2-40B4-BE49-F238E27FC236}">
                <a16:creationId xmlns:a16="http://schemas.microsoft.com/office/drawing/2014/main" id="{B4015DD9-2F18-4BC8-9425-625F0A650A28}"/>
              </a:ext>
            </a:extLst>
          </p:cNvPr>
          <p:cNvCxnSpPr>
            <a:cxnSpLocks/>
          </p:cNvCxnSpPr>
          <p:nvPr/>
        </p:nvCxnSpPr>
        <p:spPr>
          <a:xfrm>
            <a:off x="2044798" y="2635091"/>
            <a:ext cx="16027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id="{19C4CCCA-2B58-47D2-84D6-77016B2BCE23}"/>
              </a:ext>
            </a:extLst>
          </p:cNvPr>
          <p:cNvCxnSpPr>
            <a:cxnSpLocks/>
          </p:cNvCxnSpPr>
          <p:nvPr/>
        </p:nvCxnSpPr>
        <p:spPr>
          <a:xfrm>
            <a:off x="2044798" y="2954178"/>
            <a:ext cx="16027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1F8A0194-B11B-4187-BD1F-37D7461374F0}"/>
              </a:ext>
            </a:extLst>
          </p:cNvPr>
          <p:cNvCxnSpPr>
            <a:cxnSpLocks/>
          </p:cNvCxnSpPr>
          <p:nvPr/>
        </p:nvCxnSpPr>
        <p:spPr>
          <a:xfrm flipV="1">
            <a:off x="2188406" y="2688431"/>
            <a:ext cx="0" cy="200026"/>
          </a:xfrm>
          <a:prstGeom prst="straightConnector1">
            <a:avLst/>
          </a:prstGeom>
          <a:ln>
            <a:headEnd type="none" w="sm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>
            <a:extLst>
              <a:ext uri="{FF2B5EF4-FFF2-40B4-BE49-F238E27FC236}">
                <a16:creationId xmlns:a16="http://schemas.microsoft.com/office/drawing/2014/main" id="{5F5E2BF5-75AF-47F7-9660-FD55ABA4E2E3}"/>
              </a:ext>
            </a:extLst>
          </p:cNvPr>
          <p:cNvCxnSpPr>
            <a:cxnSpLocks/>
          </p:cNvCxnSpPr>
          <p:nvPr/>
        </p:nvCxnSpPr>
        <p:spPr>
          <a:xfrm flipV="1">
            <a:off x="1507368" y="2688431"/>
            <a:ext cx="0" cy="200026"/>
          </a:xfrm>
          <a:prstGeom prst="straightConnector1">
            <a:avLst/>
          </a:prstGeom>
          <a:ln>
            <a:headEnd type="none" w="sm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DB9EF941-DFFB-43D8-B236-BFD4147F8739}"/>
              </a:ext>
            </a:extLst>
          </p:cNvPr>
          <p:cNvSpPr txBox="1"/>
          <p:nvPr/>
        </p:nvSpPr>
        <p:spPr>
          <a:xfrm>
            <a:off x="1222714" y="2647178"/>
            <a:ext cx="4235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Ve</a:t>
            </a:r>
            <a:endParaRPr lang="fr-FR" dirty="0"/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83D2896D-8701-4619-BE41-F82BCF402746}"/>
              </a:ext>
            </a:extLst>
          </p:cNvPr>
          <p:cNvSpPr txBox="1"/>
          <p:nvPr/>
        </p:nvSpPr>
        <p:spPr>
          <a:xfrm>
            <a:off x="2175867" y="2651713"/>
            <a:ext cx="4235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Vs</a:t>
            </a:r>
            <a:endParaRPr lang="fr-FR" dirty="0"/>
          </a:p>
        </p:txBody>
      </p:sp>
      <p:cxnSp>
        <p:nvCxnSpPr>
          <p:cNvPr id="78" name="Connecteur droit 77">
            <a:extLst>
              <a:ext uri="{FF2B5EF4-FFF2-40B4-BE49-F238E27FC236}">
                <a16:creationId xmlns:a16="http://schemas.microsoft.com/office/drawing/2014/main" id="{97A7BA5D-0CEF-43DF-B584-4557641E8C44}"/>
              </a:ext>
            </a:extLst>
          </p:cNvPr>
          <p:cNvCxnSpPr>
            <a:cxnSpLocks/>
          </p:cNvCxnSpPr>
          <p:nvPr/>
        </p:nvCxnSpPr>
        <p:spPr>
          <a:xfrm>
            <a:off x="3758206" y="2410426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id="{59B83998-EEE6-4A3E-911E-5CA11F7F739D}"/>
              </a:ext>
            </a:extLst>
          </p:cNvPr>
          <p:cNvCxnSpPr>
            <a:cxnSpLocks/>
          </p:cNvCxnSpPr>
          <p:nvPr/>
        </p:nvCxnSpPr>
        <p:spPr>
          <a:xfrm>
            <a:off x="3758206" y="2216212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>
            <a:extLst>
              <a:ext uri="{FF2B5EF4-FFF2-40B4-BE49-F238E27FC236}">
                <a16:creationId xmlns:a16="http://schemas.microsoft.com/office/drawing/2014/main" id="{7118A213-538C-4F01-82ED-531247E3E3E9}"/>
              </a:ext>
            </a:extLst>
          </p:cNvPr>
          <p:cNvCxnSpPr>
            <a:cxnSpLocks/>
          </p:cNvCxnSpPr>
          <p:nvPr/>
        </p:nvCxnSpPr>
        <p:spPr>
          <a:xfrm>
            <a:off x="3758206" y="318825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F5D6D4A8-B9BE-46D4-89A9-018CA6704269}"/>
              </a:ext>
            </a:extLst>
          </p:cNvPr>
          <p:cNvCxnSpPr>
            <a:cxnSpLocks/>
          </p:cNvCxnSpPr>
          <p:nvPr/>
        </p:nvCxnSpPr>
        <p:spPr>
          <a:xfrm>
            <a:off x="3758206" y="3378759"/>
            <a:ext cx="2466621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 : avec coins rognés en diagonale 81">
            <a:extLst>
              <a:ext uri="{FF2B5EF4-FFF2-40B4-BE49-F238E27FC236}">
                <a16:creationId xmlns:a16="http://schemas.microsoft.com/office/drawing/2014/main" id="{F5F9690E-5479-4C71-A428-77ED23DFBB20}"/>
              </a:ext>
            </a:extLst>
          </p:cNvPr>
          <p:cNvSpPr/>
          <p:nvPr/>
        </p:nvSpPr>
        <p:spPr>
          <a:xfrm>
            <a:off x="350484" y="4723598"/>
            <a:ext cx="6157032" cy="1990010"/>
          </a:xfrm>
          <a:prstGeom prst="snip2DiagRect">
            <a:avLst>
              <a:gd name="adj1" fmla="val 0"/>
              <a:gd name="adj2" fmla="val 7452"/>
            </a:avLst>
          </a:prstGeom>
          <a:solidFill>
            <a:schemeClr val="bg1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>
                <a:latin typeface="Raleway" pitchFamily="2" charset="0"/>
              </a:rPr>
              <a:t>J’ai testé les deux méthodes</a:t>
            </a:r>
            <a:endParaRPr lang="fr-FR" dirty="0"/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3A7377CC-3518-486F-A8E8-3C00734BFFE1}"/>
              </a:ext>
            </a:extLst>
          </p:cNvPr>
          <p:cNvSpPr txBox="1"/>
          <p:nvPr/>
        </p:nvSpPr>
        <p:spPr>
          <a:xfrm>
            <a:off x="407212" y="4765355"/>
            <a:ext cx="58862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>
                <a:latin typeface="Raleway" pitchFamily="2" charset="0"/>
              </a:rPr>
              <a:t>J’ai testé deux méthodes pour caractériser un système en fréquence</a:t>
            </a:r>
          </a:p>
          <a:p>
            <a:r>
              <a:rPr lang="fr-FR" sz="1000" dirty="0">
                <a:latin typeface="Raleway" pitchFamily="2" charset="0"/>
              </a:rPr>
              <a:t>Diagramme de Bode      et Automatique 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C3632A8-B5D7-466E-9B20-3B5F513E31E3}"/>
              </a:ext>
            </a:extLst>
          </p:cNvPr>
          <p:cNvSpPr/>
          <p:nvPr/>
        </p:nvSpPr>
        <p:spPr>
          <a:xfrm>
            <a:off x="1789246" y="4989397"/>
            <a:ext cx="65991" cy="1057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12E9A904-9D7B-46BC-A503-CCF3765B5B4B}"/>
              </a:ext>
            </a:extLst>
          </p:cNvPr>
          <p:cNvSpPr/>
          <p:nvPr/>
        </p:nvSpPr>
        <p:spPr>
          <a:xfrm>
            <a:off x="2882215" y="4989397"/>
            <a:ext cx="65991" cy="1057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6" name="Connecteur droit 85">
            <a:extLst>
              <a:ext uri="{FF2B5EF4-FFF2-40B4-BE49-F238E27FC236}">
                <a16:creationId xmlns:a16="http://schemas.microsoft.com/office/drawing/2014/main" id="{03A165B1-017F-47C4-9511-2C25EE4C251E}"/>
              </a:ext>
            </a:extLst>
          </p:cNvPr>
          <p:cNvCxnSpPr>
            <a:cxnSpLocks/>
          </p:cNvCxnSpPr>
          <p:nvPr/>
        </p:nvCxnSpPr>
        <p:spPr>
          <a:xfrm>
            <a:off x="695678" y="5672971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ZoneTexte 86">
            <a:extLst>
              <a:ext uri="{FF2B5EF4-FFF2-40B4-BE49-F238E27FC236}">
                <a16:creationId xmlns:a16="http://schemas.microsoft.com/office/drawing/2014/main" id="{11B024E9-3E84-4F51-9D60-73D24EDD2A2A}"/>
              </a:ext>
            </a:extLst>
          </p:cNvPr>
          <p:cNvSpPr txBox="1"/>
          <p:nvPr/>
        </p:nvSpPr>
        <p:spPr>
          <a:xfrm>
            <a:off x="407212" y="5109441"/>
            <a:ext cx="588621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>
                <a:latin typeface="Raleway" pitchFamily="2" charset="0"/>
              </a:rPr>
              <a:t>Quels sont les intérêts de ces deux méthodes ?</a:t>
            </a:r>
          </a:p>
        </p:txBody>
      </p:sp>
      <p:cxnSp>
        <p:nvCxnSpPr>
          <p:cNvPr id="88" name="Connecteur droit 87">
            <a:extLst>
              <a:ext uri="{FF2B5EF4-FFF2-40B4-BE49-F238E27FC236}">
                <a16:creationId xmlns:a16="http://schemas.microsoft.com/office/drawing/2014/main" id="{B9F65690-30F8-4D86-BA7F-B51EE415B71D}"/>
              </a:ext>
            </a:extLst>
          </p:cNvPr>
          <p:cNvCxnSpPr>
            <a:cxnSpLocks/>
          </p:cNvCxnSpPr>
          <p:nvPr/>
        </p:nvCxnSpPr>
        <p:spPr>
          <a:xfrm>
            <a:off x="695678" y="5886331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id="{DBD41D4B-9EC4-453F-8414-3DFC098DCD51}"/>
              </a:ext>
            </a:extLst>
          </p:cNvPr>
          <p:cNvCxnSpPr>
            <a:cxnSpLocks/>
          </p:cNvCxnSpPr>
          <p:nvPr/>
        </p:nvCxnSpPr>
        <p:spPr>
          <a:xfrm>
            <a:off x="695678" y="6106548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>
            <a:extLst>
              <a:ext uri="{FF2B5EF4-FFF2-40B4-BE49-F238E27FC236}">
                <a16:creationId xmlns:a16="http://schemas.microsoft.com/office/drawing/2014/main" id="{392069BB-B37B-4093-BDF1-DE3996386C4D}"/>
              </a:ext>
            </a:extLst>
          </p:cNvPr>
          <p:cNvCxnSpPr>
            <a:cxnSpLocks/>
          </p:cNvCxnSpPr>
          <p:nvPr/>
        </p:nvCxnSpPr>
        <p:spPr>
          <a:xfrm>
            <a:off x="695678" y="6342768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id="{EB060BC9-108F-4184-B728-E5EB8260794C}"/>
              </a:ext>
            </a:extLst>
          </p:cNvPr>
          <p:cNvCxnSpPr>
            <a:cxnSpLocks/>
          </p:cNvCxnSpPr>
          <p:nvPr/>
        </p:nvCxnSpPr>
        <p:spPr>
          <a:xfrm>
            <a:off x="695678" y="6571368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91">
            <a:extLst>
              <a:ext uri="{FF2B5EF4-FFF2-40B4-BE49-F238E27FC236}">
                <a16:creationId xmlns:a16="http://schemas.microsoft.com/office/drawing/2014/main" id="{26F1F6CD-D715-45D2-9014-2410D1097E9B}"/>
              </a:ext>
            </a:extLst>
          </p:cNvPr>
          <p:cNvCxnSpPr>
            <a:cxnSpLocks/>
          </p:cNvCxnSpPr>
          <p:nvPr/>
        </p:nvCxnSpPr>
        <p:spPr>
          <a:xfrm>
            <a:off x="3666324" y="5665351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>
            <a:extLst>
              <a:ext uri="{FF2B5EF4-FFF2-40B4-BE49-F238E27FC236}">
                <a16:creationId xmlns:a16="http://schemas.microsoft.com/office/drawing/2014/main" id="{4159C9EE-38F9-4F77-8331-1513740A7B67}"/>
              </a:ext>
            </a:extLst>
          </p:cNvPr>
          <p:cNvCxnSpPr>
            <a:cxnSpLocks/>
          </p:cNvCxnSpPr>
          <p:nvPr/>
        </p:nvCxnSpPr>
        <p:spPr>
          <a:xfrm>
            <a:off x="3666324" y="5878711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>
            <a:extLst>
              <a:ext uri="{FF2B5EF4-FFF2-40B4-BE49-F238E27FC236}">
                <a16:creationId xmlns:a16="http://schemas.microsoft.com/office/drawing/2014/main" id="{3CA8E2FA-7D6C-4EA2-B278-108AFD8E0BBA}"/>
              </a:ext>
            </a:extLst>
          </p:cNvPr>
          <p:cNvCxnSpPr>
            <a:cxnSpLocks/>
          </p:cNvCxnSpPr>
          <p:nvPr/>
        </p:nvCxnSpPr>
        <p:spPr>
          <a:xfrm>
            <a:off x="3666324" y="6098928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>
            <a:extLst>
              <a:ext uri="{FF2B5EF4-FFF2-40B4-BE49-F238E27FC236}">
                <a16:creationId xmlns:a16="http://schemas.microsoft.com/office/drawing/2014/main" id="{60EE7A54-1B42-4C50-823F-6B389EC787F3}"/>
              </a:ext>
            </a:extLst>
          </p:cNvPr>
          <p:cNvCxnSpPr>
            <a:cxnSpLocks/>
          </p:cNvCxnSpPr>
          <p:nvPr/>
        </p:nvCxnSpPr>
        <p:spPr>
          <a:xfrm>
            <a:off x="3666324" y="6335148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>
            <a:extLst>
              <a:ext uri="{FF2B5EF4-FFF2-40B4-BE49-F238E27FC236}">
                <a16:creationId xmlns:a16="http://schemas.microsoft.com/office/drawing/2014/main" id="{9D779122-A8A9-4D38-8E1E-175D3708EF98}"/>
              </a:ext>
            </a:extLst>
          </p:cNvPr>
          <p:cNvCxnSpPr>
            <a:cxnSpLocks/>
          </p:cNvCxnSpPr>
          <p:nvPr/>
        </p:nvCxnSpPr>
        <p:spPr>
          <a:xfrm>
            <a:off x="3666324" y="6563748"/>
            <a:ext cx="246662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9471BB16-184B-4B79-B7CC-3E530A53D598}"/>
              </a:ext>
            </a:extLst>
          </p:cNvPr>
          <p:cNvSpPr/>
          <p:nvPr/>
        </p:nvSpPr>
        <p:spPr>
          <a:xfrm>
            <a:off x="5909226" y="4832360"/>
            <a:ext cx="447437" cy="400270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971B51FD-09CA-4D5F-B63F-012144C19458}"/>
              </a:ext>
            </a:extLst>
          </p:cNvPr>
          <p:cNvSpPr txBox="1"/>
          <p:nvPr/>
        </p:nvSpPr>
        <p:spPr>
          <a:xfrm>
            <a:off x="607832" y="3814098"/>
            <a:ext cx="5796043" cy="757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000" dirty="0">
                <a:latin typeface="Raleway" pitchFamily="2" charset="0"/>
              </a:rPr>
              <a:t>J’ai utilisé le générateur de fonctions avec un signal ________________________ en activant le mode __________ . Le balayage automatique est _________________ de </a:t>
            </a:r>
            <a:r>
              <a:rPr lang="fr-FR" sz="1000" dirty="0" err="1">
                <a:latin typeface="Raleway" pitchFamily="2" charset="0"/>
              </a:rPr>
              <a:t>fmin</a:t>
            </a:r>
            <a:r>
              <a:rPr lang="fr-FR" sz="1000" dirty="0">
                <a:latin typeface="Raleway" pitchFamily="2" charset="0"/>
              </a:rPr>
              <a:t> = ______ Hz à </a:t>
            </a:r>
            <a:r>
              <a:rPr lang="fr-FR" sz="1000" dirty="0" err="1">
                <a:latin typeface="Raleway" pitchFamily="2" charset="0"/>
              </a:rPr>
              <a:t>fmax</a:t>
            </a:r>
            <a:r>
              <a:rPr lang="fr-FR" sz="1000" dirty="0">
                <a:latin typeface="Raleway" pitchFamily="2" charset="0"/>
              </a:rPr>
              <a:t> = ______ Hz sur une durée de ____________  s.</a:t>
            </a:r>
          </a:p>
        </p:txBody>
      </p:sp>
      <p:sp>
        <p:nvSpPr>
          <p:cNvPr id="56" name="Rectangle : avec coins rognés en haut 55">
            <a:extLst>
              <a:ext uri="{FF2B5EF4-FFF2-40B4-BE49-F238E27FC236}">
                <a16:creationId xmlns:a16="http://schemas.microsoft.com/office/drawing/2014/main" id="{9871E8EA-6A15-4E35-832F-2EA6DF98B5A4}"/>
              </a:ext>
            </a:extLst>
          </p:cNvPr>
          <p:cNvSpPr/>
          <p:nvPr/>
        </p:nvSpPr>
        <p:spPr>
          <a:xfrm>
            <a:off x="350483" y="6822370"/>
            <a:ext cx="2953209" cy="261610"/>
          </a:xfrm>
          <a:prstGeom prst="snip2Same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71ADACE-9509-45CF-8ECA-0C68C276CA58}"/>
              </a:ext>
            </a:extLst>
          </p:cNvPr>
          <p:cNvSpPr/>
          <p:nvPr/>
        </p:nvSpPr>
        <p:spPr>
          <a:xfrm>
            <a:off x="350483" y="7082489"/>
            <a:ext cx="6166309" cy="1448023"/>
          </a:xfrm>
          <a:prstGeom prst="rect">
            <a:avLst/>
          </a:prstGeom>
          <a:solidFill>
            <a:schemeClr val="bg1"/>
          </a:solidFill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25E67711-345B-4A31-BC44-96AC308BA253}"/>
              </a:ext>
            </a:extLst>
          </p:cNvPr>
          <p:cNvSpPr txBox="1"/>
          <p:nvPr/>
        </p:nvSpPr>
        <p:spPr>
          <a:xfrm>
            <a:off x="407211" y="6822370"/>
            <a:ext cx="295320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100" dirty="0">
                <a:solidFill>
                  <a:srgbClr val="002060"/>
                </a:solidFill>
                <a:latin typeface="Interstate" panose="00000400000000000000" pitchFamily="2" charset="0"/>
              </a:rPr>
              <a:t>Comparer les performances de plusieurs systèmes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0BC8321-18A0-46C4-A664-F668B39EDFF2}"/>
              </a:ext>
            </a:extLst>
          </p:cNvPr>
          <p:cNvSpPr/>
          <p:nvPr/>
        </p:nvSpPr>
        <p:spPr>
          <a:xfrm>
            <a:off x="492883" y="7181819"/>
            <a:ext cx="1153816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</a:rPr>
              <a:t>ALI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6A3FBA6-25A1-4D99-9492-E84D3F8E580E}"/>
              </a:ext>
            </a:extLst>
          </p:cNvPr>
          <p:cNvSpPr/>
          <p:nvPr/>
        </p:nvSpPr>
        <p:spPr>
          <a:xfrm>
            <a:off x="491969" y="7441293"/>
            <a:ext cx="1153817" cy="2558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Gain (dB)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2E8D8F8-399B-4125-9432-D14447AC9D44}"/>
              </a:ext>
            </a:extLst>
          </p:cNvPr>
          <p:cNvSpPr/>
          <p:nvPr/>
        </p:nvSpPr>
        <p:spPr>
          <a:xfrm>
            <a:off x="492895" y="7697340"/>
            <a:ext cx="1153818" cy="2466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Gain (V/V)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AEF573F5-14F0-48AA-A956-81C9FA753959}"/>
              </a:ext>
            </a:extLst>
          </p:cNvPr>
          <p:cNvSpPr/>
          <p:nvPr/>
        </p:nvSpPr>
        <p:spPr>
          <a:xfrm>
            <a:off x="1646295" y="7181289"/>
            <a:ext cx="1755760" cy="2585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TL071/81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F30124D-07BF-4582-B85A-63EE3338FA11}"/>
              </a:ext>
            </a:extLst>
          </p:cNvPr>
          <p:cNvSpPr/>
          <p:nvPr/>
        </p:nvSpPr>
        <p:spPr>
          <a:xfrm>
            <a:off x="492531" y="8193825"/>
            <a:ext cx="1153255" cy="2537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>
                <a:solidFill>
                  <a:schemeClr val="tx1"/>
                </a:solidFill>
              </a:rPr>
              <a:t>Produit G x BP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8A6E051A-7FC3-493D-B549-182064CE0911}"/>
              </a:ext>
            </a:extLst>
          </p:cNvPr>
          <p:cNvSpPr/>
          <p:nvPr/>
        </p:nvSpPr>
        <p:spPr>
          <a:xfrm>
            <a:off x="1646295" y="7441048"/>
            <a:ext cx="877880" cy="2546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12 dB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F701C97-1592-44CF-A0CA-5A12155D9136}"/>
              </a:ext>
            </a:extLst>
          </p:cNvPr>
          <p:cNvSpPr/>
          <p:nvPr/>
        </p:nvSpPr>
        <p:spPr>
          <a:xfrm>
            <a:off x="2524175" y="7440686"/>
            <a:ext cx="877880" cy="2546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0 dB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B9D989E0-531A-4EB8-9BE8-22B4DD2A43ED}"/>
              </a:ext>
            </a:extLst>
          </p:cNvPr>
          <p:cNvSpPr/>
          <p:nvPr/>
        </p:nvSpPr>
        <p:spPr>
          <a:xfrm>
            <a:off x="492477" y="7947208"/>
            <a:ext cx="1153309" cy="2466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chemeClr val="tx1"/>
                </a:solidFill>
              </a:rPr>
              <a:t>Bande-Passante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439B721A-213F-455B-B735-E9EEF296211C}"/>
              </a:ext>
            </a:extLst>
          </p:cNvPr>
          <p:cNvSpPr/>
          <p:nvPr/>
        </p:nvSpPr>
        <p:spPr>
          <a:xfrm>
            <a:off x="3401651" y="7181289"/>
            <a:ext cx="1755760" cy="2585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TLE2071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274C8E9-AD65-4D7A-A676-C452A135B3C8}"/>
              </a:ext>
            </a:extLst>
          </p:cNvPr>
          <p:cNvSpPr/>
          <p:nvPr/>
        </p:nvSpPr>
        <p:spPr>
          <a:xfrm>
            <a:off x="3401247" y="7440686"/>
            <a:ext cx="877880" cy="2546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12 dB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7796E69-FEF9-4D5D-8EE2-7CA60E414333}"/>
              </a:ext>
            </a:extLst>
          </p:cNvPr>
          <p:cNvSpPr/>
          <p:nvPr/>
        </p:nvSpPr>
        <p:spPr>
          <a:xfrm>
            <a:off x="4279127" y="7440324"/>
            <a:ext cx="877880" cy="2546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</a:rPr>
              <a:t>0 dB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ECDDECFA-E887-4841-A841-8204FF9EE78E}"/>
              </a:ext>
            </a:extLst>
          </p:cNvPr>
          <p:cNvSpPr/>
          <p:nvPr/>
        </p:nvSpPr>
        <p:spPr>
          <a:xfrm>
            <a:off x="1646295" y="7695204"/>
            <a:ext cx="877880" cy="2546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20C1DFF-7749-4CF1-AEFF-B9C1E9AEA35F}"/>
              </a:ext>
            </a:extLst>
          </p:cNvPr>
          <p:cNvSpPr/>
          <p:nvPr/>
        </p:nvSpPr>
        <p:spPr>
          <a:xfrm>
            <a:off x="2524175" y="7694842"/>
            <a:ext cx="877880" cy="2546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837F3A7-EE78-4C2C-9D04-A8BCEB851443}"/>
              </a:ext>
            </a:extLst>
          </p:cNvPr>
          <p:cNvSpPr/>
          <p:nvPr/>
        </p:nvSpPr>
        <p:spPr>
          <a:xfrm>
            <a:off x="3401247" y="7694842"/>
            <a:ext cx="877880" cy="2546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C0E1138-BFCF-4C38-A41B-E7E91937F163}"/>
              </a:ext>
            </a:extLst>
          </p:cNvPr>
          <p:cNvSpPr/>
          <p:nvPr/>
        </p:nvSpPr>
        <p:spPr>
          <a:xfrm>
            <a:off x="4279127" y="7694480"/>
            <a:ext cx="877880" cy="2546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49A8225-D131-40E5-87B4-8421895BF22F}"/>
              </a:ext>
            </a:extLst>
          </p:cNvPr>
          <p:cNvSpPr/>
          <p:nvPr/>
        </p:nvSpPr>
        <p:spPr>
          <a:xfrm>
            <a:off x="1646295" y="7947010"/>
            <a:ext cx="877880" cy="2546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D3247CE2-EA9D-448A-924D-6CA1C4FC1343}"/>
              </a:ext>
            </a:extLst>
          </p:cNvPr>
          <p:cNvSpPr/>
          <p:nvPr/>
        </p:nvSpPr>
        <p:spPr>
          <a:xfrm>
            <a:off x="2524175" y="7946648"/>
            <a:ext cx="877880" cy="2546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54EE432F-2B88-42AD-8007-153A3101BBEC}"/>
              </a:ext>
            </a:extLst>
          </p:cNvPr>
          <p:cNvSpPr/>
          <p:nvPr/>
        </p:nvSpPr>
        <p:spPr>
          <a:xfrm>
            <a:off x="3401247" y="7946648"/>
            <a:ext cx="877880" cy="2546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74CC25F-1CE6-4E51-83EF-2441C1CB70A0}"/>
              </a:ext>
            </a:extLst>
          </p:cNvPr>
          <p:cNvSpPr/>
          <p:nvPr/>
        </p:nvSpPr>
        <p:spPr>
          <a:xfrm>
            <a:off x="4279127" y="7946286"/>
            <a:ext cx="877880" cy="2546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FD76144C-248A-445A-B340-664C7DB2530B}"/>
              </a:ext>
            </a:extLst>
          </p:cNvPr>
          <p:cNvSpPr/>
          <p:nvPr/>
        </p:nvSpPr>
        <p:spPr>
          <a:xfrm>
            <a:off x="1646295" y="8194549"/>
            <a:ext cx="877880" cy="2546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5E738EE-CD47-4185-BB00-2C1D3E8C0254}"/>
              </a:ext>
            </a:extLst>
          </p:cNvPr>
          <p:cNvSpPr/>
          <p:nvPr/>
        </p:nvSpPr>
        <p:spPr>
          <a:xfrm>
            <a:off x="2524175" y="8194187"/>
            <a:ext cx="877880" cy="2546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01216E2B-D89E-4F64-AA01-FDD6A121C8F9}"/>
              </a:ext>
            </a:extLst>
          </p:cNvPr>
          <p:cNvSpPr/>
          <p:nvPr/>
        </p:nvSpPr>
        <p:spPr>
          <a:xfrm>
            <a:off x="3401247" y="8194187"/>
            <a:ext cx="877880" cy="2546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32C0270F-9876-4C9A-B0C4-23067F881E2D}"/>
              </a:ext>
            </a:extLst>
          </p:cNvPr>
          <p:cNvSpPr/>
          <p:nvPr/>
        </p:nvSpPr>
        <p:spPr>
          <a:xfrm>
            <a:off x="4279127" y="8193825"/>
            <a:ext cx="877880" cy="25463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29" name="Rectangle : avec coins rognés en diagonale 128">
            <a:extLst>
              <a:ext uri="{FF2B5EF4-FFF2-40B4-BE49-F238E27FC236}">
                <a16:creationId xmlns:a16="http://schemas.microsoft.com/office/drawing/2014/main" id="{0C8A854C-8985-4DC9-A72D-CA3CC12CE731}"/>
              </a:ext>
            </a:extLst>
          </p:cNvPr>
          <p:cNvSpPr/>
          <p:nvPr/>
        </p:nvSpPr>
        <p:spPr>
          <a:xfrm>
            <a:off x="359760" y="8647206"/>
            <a:ext cx="6157032" cy="918342"/>
          </a:xfrm>
          <a:prstGeom prst="snip2DiagRect">
            <a:avLst>
              <a:gd name="adj1" fmla="val 0"/>
              <a:gd name="adj2" fmla="val 7452"/>
            </a:avLst>
          </a:prstGeom>
          <a:solidFill>
            <a:schemeClr val="bg1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>
                <a:latin typeface="Raleway" pitchFamily="2" charset="0"/>
              </a:rPr>
              <a:t>J’ai testé les deux méthodes</a:t>
            </a:r>
            <a:endParaRPr lang="fr-FR" dirty="0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26BFFA93-BBCF-4FA1-8843-885865C46E15}"/>
              </a:ext>
            </a:extLst>
          </p:cNvPr>
          <p:cNvSpPr/>
          <p:nvPr/>
        </p:nvSpPr>
        <p:spPr>
          <a:xfrm>
            <a:off x="5918502" y="8755968"/>
            <a:ext cx="447437" cy="400270"/>
          </a:xfrm>
          <a:prstGeom prst="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ZoneTexte 130">
            <a:extLst>
              <a:ext uri="{FF2B5EF4-FFF2-40B4-BE49-F238E27FC236}">
                <a16:creationId xmlns:a16="http://schemas.microsoft.com/office/drawing/2014/main" id="{D3339980-FB48-431D-AF9D-2883A5BE5DF9}"/>
              </a:ext>
            </a:extLst>
          </p:cNvPr>
          <p:cNvSpPr txBox="1"/>
          <p:nvPr/>
        </p:nvSpPr>
        <p:spPr>
          <a:xfrm>
            <a:off x="407212" y="8656758"/>
            <a:ext cx="588621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>
                <a:latin typeface="Raleway" pitchFamily="2" charset="0"/>
              </a:rPr>
              <a:t>Quel modèle peut-on faire d’un ALI ? Quelle particularité ?</a:t>
            </a:r>
          </a:p>
        </p:txBody>
      </p:sp>
      <p:cxnSp>
        <p:nvCxnSpPr>
          <p:cNvPr id="132" name="Connecteur droit 131">
            <a:extLst>
              <a:ext uri="{FF2B5EF4-FFF2-40B4-BE49-F238E27FC236}">
                <a16:creationId xmlns:a16="http://schemas.microsoft.com/office/drawing/2014/main" id="{391F5D92-D707-4D4D-90BC-2C2FA25A55CA}"/>
              </a:ext>
            </a:extLst>
          </p:cNvPr>
          <p:cNvCxnSpPr>
            <a:cxnSpLocks/>
          </p:cNvCxnSpPr>
          <p:nvPr/>
        </p:nvCxnSpPr>
        <p:spPr>
          <a:xfrm>
            <a:off x="547344" y="9106377"/>
            <a:ext cx="500255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132">
            <a:extLst>
              <a:ext uri="{FF2B5EF4-FFF2-40B4-BE49-F238E27FC236}">
                <a16:creationId xmlns:a16="http://schemas.microsoft.com/office/drawing/2014/main" id="{BA6DE79F-1F13-4F83-A5B9-AFD50C83AFBD}"/>
              </a:ext>
            </a:extLst>
          </p:cNvPr>
          <p:cNvCxnSpPr>
            <a:cxnSpLocks/>
          </p:cNvCxnSpPr>
          <p:nvPr/>
        </p:nvCxnSpPr>
        <p:spPr>
          <a:xfrm>
            <a:off x="547344" y="9309577"/>
            <a:ext cx="500255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droit 133">
            <a:extLst>
              <a:ext uri="{FF2B5EF4-FFF2-40B4-BE49-F238E27FC236}">
                <a16:creationId xmlns:a16="http://schemas.microsoft.com/office/drawing/2014/main" id="{1C931546-8B4E-427C-BC37-1DE7612402A1}"/>
              </a:ext>
            </a:extLst>
          </p:cNvPr>
          <p:cNvCxnSpPr>
            <a:cxnSpLocks/>
          </p:cNvCxnSpPr>
          <p:nvPr/>
        </p:nvCxnSpPr>
        <p:spPr>
          <a:xfrm>
            <a:off x="547344" y="9493727"/>
            <a:ext cx="500255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ZoneTexte 134">
            <a:extLst>
              <a:ext uri="{FF2B5EF4-FFF2-40B4-BE49-F238E27FC236}">
                <a16:creationId xmlns:a16="http://schemas.microsoft.com/office/drawing/2014/main" id="{0E97C88E-37CB-4B43-B1FD-41D01534A513}"/>
              </a:ext>
            </a:extLst>
          </p:cNvPr>
          <p:cNvSpPr txBox="1"/>
          <p:nvPr/>
        </p:nvSpPr>
        <p:spPr>
          <a:xfrm>
            <a:off x="5476806" y="7348444"/>
            <a:ext cx="81661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>
                <a:latin typeface="Raleway" pitchFamily="2" charset="0"/>
              </a:rPr>
              <a:t>GBW</a:t>
            </a:r>
          </a:p>
        </p:txBody>
      </p:sp>
      <p:sp>
        <p:nvSpPr>
          <p:cNvPr id="136" name="ZoneTexte 135">
            <a:extLst>
              <a:ext uri="{FF2B5EF4-FFF2-40B4-BE49-F238E27FC236}">
                <a16:creationId xmlns:a16="http://schemas.microsoft.com/office/drawing/2014/main" id="{5EE6BD36-F679-4C1E-96AD-269493339651}"/>
              </a:ext>
            </a:extLst>
          </p:cNvPr>
          <p:cNvSpPr txBox="1"/>
          <p:nvPr/>
        </p:nvSpPr>
        <p:spPr>
          <a:xfrm>
            <a:off x="5244100" y="7648052"/>
            <a:ext cx="122056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>
                <a:latin typeface="Raleway" pitchFamily="2" charset="0"/>
              </a:rPr>
              <a:t>TL071 : _______</a:t>
            </a:r>
          </a:p>
        </p:txBody>
      </p:sp>
      <p:sp>
        <p:nvSpPr>
          <p:cNvPr id="137" name="ZoneTexte 136">
            <a:extLst>
              <a:ext uri="{FF2B5EF4-FFF2-40B4-BE49-F238E27FC236}">
                <a16:creationId xmlns:a16="http://schemas.microsoft.com/office/drawing/2014/main" id="{FA081FD8-C340-4BC9-84DE-C4604897A229}"/>
              </a:ext>
            </a:extLst>
          </p:cNvPr>
          <p:cNvSpPr txBox="1"/>
          <p:nvPr/>
        </p:nvSpPr>
        <p:spPr>
          <a:xfrm>
            <a:off x="5232731" y="7935118"/>
            <a:ext cx="128406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>
                <a:latin typeface="Raleway" pitchFamily="2" charset="0"/>
              </a:rPr>
              <a:t>TLE2071 : _______</a:t>
            </a:r>
          </a:p>
        </p:txBody>
      </p:sp>
    </p:spTree>
    <p:extLst>
      <p:ext uri="{BB962C8B-B14F-4D97-AF65-F5344CB8AC3E}">
        <p14:creationId xmlns:p14="http://schemas.microsoft.com/office/powerpoint/2010/main" val="17656908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1489</TotalTime>
  <Words>536</Words>
  <Application>Microsoft Office PowerPoint</Application>
  <PresentationFormat>Format A4 (210 x 297 mm)</PresentationFormat>
  <Paragraphs>135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Interstate</vt:lpstr>
      <vt:lpstr>Raleway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 Villemejane</dc:creator>
  <cp:lastModifiedBy>Julien Villemejane</cp:lastModifiedBy>
  <cp:revision>230</cp:revision>
  <cp:lastPrinted>2021-06-15T06:19:52Z</cp:lastPrinted>
  <dcterms:created xsi:type="dcterms:W3CDTF">2021-06-14T06:31:25Z</dcterms:created>
  <dcterms:modified xsi:type="dcterms:W3CDTF">2021-07-08T09:03:43Z</dcterms:modified>
</cp:coreProperties>
</file>