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1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AFC6-3B47-46F1-9631-B639610623EE}" type="datetimeFigureOut">
              <a:rPr lang="fr-FR" smtClean="0"/>
              <a:t>04/10/2020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99B34-85E3-4A6A-B0BB-82975AF1B49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AFC6-3B47-46F1-9631-B639610623EE}" type="datetimeFigureOut">
              <a:rPr lang="fr-FR" smtClean="0"/>
              <a:t>04/10/2020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99B34-85E3-4A6A-B0BB-82975AF1B49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AFC6-3B47-46F1-9631-B639610623EE}" type="datetimeFigureOut">
              <a:rPr lang="fr-FR" smtClean="0"/>
              <a:t>04/10/2020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99B34-85E3-4A6A-B0BB-82975AF1B49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AFC6-3B47-46F1-9631-B639610623EE}" type="datetimeFigureOut">
              <a:rPr lang="fr-FR" smtClean="0"/>
              <a:t>04/10/2020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99B34-85E3-4A6A-B0BB-82975AF1B49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AFC6-3B47-46F1-9631-B639610623EE}" type="datetimeFigureOut">
              <a:rPr lang="fr-FR" smtClean="0"/>
              <a:t>04/10/2020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99B34-85E3-4A6A-B0BB-82975AF1B49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AFC6-3B47-46F1-9631-B639610623EE}" type="datetimeFigureOut">
              <a:rPr lang="fr-FR" smtClean="0"/>
              <a:t>04/10/2020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99B34-85E3-4A6A-B0BB-82975AF1B49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AFC6-3B47-46F1-9631-B639610623EE}" type="datetimeFigureOut">
              <a:rPr lang="fr-FR" smtClean="0"/>
              <a:t>04/10/2020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99B34-85E3-4A6A-B0BB-82975AF1B49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AFC6-3B47-46F1-9631-B639610623EE}" type="datetimeFigureOut">
              <a:rPr lang="fr-FR" smtClean="0"/>
              <a:t>04/10/2020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99B34-85E3-4A6A-B0BB-82975AF1B49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AFC6-3B47-46F1-9631-B639610623EE}" type="datetimeFigureOut">
              <a:rPr lang="fr-FR" smtClean="0"/>
              <a:t>04/10/2020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99B34-85E3-4A6A-B0BB-82975AF1B49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AFC6-3B47-46F1-9631-B639610623EE}" type="datetimeFigureOut">
              <a:rPr lang="fr-FR" smtClean="0"/>
              <a:t>04/10/2020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99B34-85E3-4A6A-B0BB-82975AF1B49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AFC6-3B47-46F1-9631-B639610623EE}" type="datetimeFigureOut">
              <a:rPr lang="fr-FR" smtClean="0"/>
              <a:t>04/10/2020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99B34-85E3-4A6A-B0BB-82975AF1B49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0AFC6-3B47-46F1-9631-B639610623EE}" type="datetimeFigureOut">
              <a:rPr lang="fr-FR" smtClean="0"/>
              <a:t>04/10/2020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99B34-85E3-4A6A-B0BB-82975AF1B498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999495" y="44624"/>
            <a:ext cx="56616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tx2"/>
                </a:solidFill>
              </a:rPr>
              <a:t>Générateur de nombres  pseudo-aléatoires</a:t>
            </a:r>
          </a:p>
          <a:p>
            <a:pPr algn="ctr"/>
            <a:r>
              <a:rPr lang="fr-FR" sz="2400" b="1" dirty="0" smtClean="0">
                <a:solidFill>
                  <a:schemeClr val="tx2"/>
                </a:solidFill>
              </a:rPr>
              <a:t>Générateur </a:t>
            </a:r>
            <a:r>
              <a:rPr lang="fr-FR" sz="2400" b="1" dirty="0" err="1" smtClean="0">
                <a:solidFill>
                  <a:schemeClr val="tx2"/>
                </a:solidFill>
              </a:rPr>
              <a:t>congruentiel</a:t>
            </a:r>
            <a:r>
              <a:rPr lang="fr-FR" sz="2400" b="1" dirty="0" smtClean="0">
                <a:solidFill>
                  <a:schemeClr val="tx2"/>
                </a:solidFill>
              </a:rPr>
              <a:t> linéaire</a:t>
            </a:r>
            <a:endParaRPr lang="fr-FR" sz="2400" b="1" dirty="0">
              <a:solidFill>
                <a:schemeClr val="tx2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836712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 smtClean="0"/>
              <a:t>X</a:t>
            </a:r>
            <a:r>
              <a:rPr lang="fr-FR" sz="2400" b="1" baseline="-25000" dirty="0" err="1" smtClean="0"/>
              <a:t>n</a:t>
            </a:r>
            <a:r>
              <a:rPr lang="fr-FR" sz="2400" b="1" baseline="-25000" dirty="0" smtClean="0"/>
              <a:t>+1</a:t>
            </a:r>
            <a:r>
              <a:rPr lang="fr-FR" sz="2400" b="1" dirty="0" smtClean="0"/>
              <a:t> = a </a:t>
            </a:r>
            <a:r>
              <a:rPr lang="fr-FR" sz="2400" b="1" dirty="0" err="1" smtClean="0"/>
              <a:t>X</a:t>
            </a:r>
            <a:r>
              <a:rPr lang="fr-FR" sz="2400" b="1" baseline="-25000" dirty="0" err="1" smtClean="0"/>
              <a:t>n</a:t>
            </a:r>
            <a:r>
              <a:rPr lang="fr-FR" sz="2400" b="1" dirty="0" smtClean="0"/>
              <a:t> + c </a:t>
            </a:r>
            <a:r>
              <a:rPr lang="fr-FR" sz="2400" b="1" dirty="0" err="1" smtClean="0"/>
              <a:t>mod</a:t>
            </a:r>
            <a:r>
              <a:rPr lang="fr-FR" sz="2400" b="1" dirty="0" smtClean="0"/>
              <a:t> m</a:t>
            </a:r>
          </a:p>
          <a:p>
            <a:endParaRPr lang="fr-FR" sz="2400" dirty="0" smtClean="0"/>
          </a:p>
          <a:p>
            <a:r>
              <a:rPr lang="fr-FR" sz="2400" dirty="0" smtClean="0"/>
              <a:t>a : multiplicateur</a:t>
            </a:r>
          </a:p>
          <a:p>
            <a:r>
              <a:rPr lang="fr-FR" sz="2400" dirty="0"/>
              <a:t>c</a:t>
            </a:r>
            <a:r>
              <a:rPr lang="fr-FR" sz="2400" dirty="0" smtClean="0"/>
              <a:t> : incrément</a:t>
            </a:r>
          </a:p>
          <a:p>
            <a:r>
              <a:rPr lang="fr-FR" sz="2400" dirty="0"/>
              <a:t>m</a:t>
            </a:r>
            <a:r>
              <a:rPr lang="fr-FR" sz="2400" dirty="0" smtClean="0"/>
              <a:t>  : module</a:t>
            </a:r>
          </a:p>
          <a:p>
            <a:r>
              <a:rPr lang="fr-FR" sz="2400" dirty="0" smtClean="0"/>
              <a:t>X</a:t>
            </a:r>
            <a:r>
              <a:rPr lang="fr-FR" sz="2400" baseline="-25000" dirty="0" smtClean="0"/>
              <a:t>0</a:t>
            </a:r>
            <a:r>
              <a:rPr lang="fr-FR" sz="2400" dirty="0" smtClean="0"/>
              <a:t> : </a:t>
            </a:r>
            <a:r>
              <a:rPr lang="fr-FR" sz="2400" dirty="0" err="1" smtClean="0"/>
              <a:t>seed</a:t>
            </a:r>
            <a:r>
              <a:rPr lang="fr-FR" sz="2400" dirty="0" smtClean="0"/>
              <a:t> (graine)</a:t>
            </a:r>
          </a:p>
          <a:p>
            <a:endParaRPr lang="fr-FR" sz="2400" dirty="0"/>
          </a:p>
          <a:p>
            <a:r>
              <a:rPr lang="fr-FR" sz="2400" dirty="0" smtClean="0"/>
              <a:t>À chaque nouvelle graine correspond une nouvelle suite.</a:t>
            </a:r>
          </a:p>
          <a:p>
            <a:r>
              <a:rPr lang="fr-FR" sz="2400" dirty="0" smtClean="0"/>
              <a:t>Trouver </a:t>
            </a:r>
            <a:r>
              <a:rPr lang="fr-FR" sz="2400" dirty="0" err="1" smtClean="0"/>
              <a:t>a,c</a:t>
            </a:r>
            <a:r>
              <a:rPr lang="fr-FR" sz="2400" dirty="0" smtClean="0"/>
              <a:t> et m pour faire un « bon » générateur aléatoire n’est pas simple …</a:t>
            </a:r>
          </a:p>
          <a:p>
            <a:r>
              <a:rPr lang="pt-BR" sz="2400" i="1" dirty="0" smtClean="0"/>
              <a:t>Ex : a</a:t>
            </a:r>
            <a:r>
              <a:rPr lang="pt-BR" sz="2400" dirty="0" smtClean="0"/>
              <a:t> = 25, </a:t>
            </a:r>
            <a:r>
              <a:rPr lang="pt-BR" sz="2400" i="1" dirty="0" smtClean="0"/>
              <a:t>c</a:t>
            </a:r>
            <a:r>
              <a:rPr lang="pt-BR" sz="2400" dirty="0" smtClean="0"/>
              <a:t> = 16, </a:t>
            </a:r>
            <a:r>
              <a:rPr lang="pt-BR" sz="2400" i="1" dirty="0" smtClean="0"/>
              <a:t>m</a:t>
            </a:r>
            <a:r>
              <a:rPr lang="pt-BR" sz="2400" dirty="0" smtClean="0"/>
              <a:t> = 256 et X0 = 10 donne la suite 10 10 10 ...</a:t>
            </a:r>
            <a:endParaRPr lang="fr-FR" sz="2400" dirty="0" smtClean="0"/>
          </a:p>
          <a:p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999495" y="44624"/>
            <a:ext cx="56616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tx2"/>
                </a:solidFill>
              </a:rPr>
              <a:t>Générateur de nombres  pseudo-aléatoires</a:t>
            </a:r>
          </a:p>
          <a:p>
            <a:pPr algn="ctr"/>
            <a:r>
              <a:rPr lang="fr-FR" sz="2400" b="1" dirty="0" smtClean="0">
                <a:solidFill>
                  <a:schemeClr val="tx2"/>
                </a:solidFill>
              </a:rPr>
              <a:t>Générateur </a:t>
            </a:r>
            <a:r>
              <a:rPr lang="fr-FR" sz="2400" b="1" dirty="0" err="1" smtClean="0">
                <a:solidFill>
                  <a:schemeClr val="tx2"/>
                </a:solidFill>
              </a:rPr>
              <a:t>congruentiel</a:t>
            </a:r>
            <a:r>
              <a:rPr lang="fr-FR" sz="2400" b="1" dirty="0" smtClean="0">
                <a:solidFill>
                  <a:schemeClr val="tx2"/>
                </a:solidFill>
              </a:rPr>
              <a:t> linéaire</a:t>
            </a:r>
            <a:endParaRPr lang="fr-FR" sz="2400" b="1" dirty="0">
              <a:solidFill>
                <a:schemeClr val="tx2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1120676"/>
            <a:ext cx="8280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En C, il existe un générateur de nombres aléatoires donné par la fonction </a:t>
            </a:r>
            <a:r>
              <a:rPr lang="fr-FR" sz="2400" b="1" dirty="0" smtClean="0"/>
              <a:t>rand(); </a:t>
            </a:r>
          </a:p>
          <a:p>
            <a:r>
              <a:rPr lang="fr-FR" sz="2400" b="1" dirty="0"/>
              <a:t>r</a:t>
            </a:r>
            <a:r>
              <a:rPr lang="fr-FR" sz="2400" b="1" dirty="0" smtClean="0"/>
              <a:t>and() </a:t>
            </a:r>
            <a:r>
              <a:rPr lang="fr-FR" sz="2400" dirty="0" smtClean="0"/>
              <a:t>génère un nombre aléatoire compris en 0 et la constante RAND_MAX, définie dans </a:t>
            </a:r>
            <a:r>
              <a:rPr lang="fr-FR" sz="2400" dirty="0" err="1" smtClean="0"/>
              <a:t>stdlib.h</a:t>
            </a:r>
            <a:r>
              <a:rPr lang="fr-FR" sz="2400" dirty="0" smtClean="0"/>
              <a:t> (la valeur de RAND_MAX est 32767)</a:t>
            </a:r>
          </a:p>
          <a:p>
            <a:endParaRPr lang="fr-FR" sz="2400" dirty="0" smtClean="0"/>
          </a:p>
          <a:p>
            <a:r>
              <a:rPr lang="fr-FR" sz="2400" dirty="0" smtClean="0"/>
              <a:t>L’instruction : </a:t>
            </a:r>
            <a:r>
              <a:rPr lang="fr-FR" sz="2400" dirty="0" err="1" smtClean="0"/>
              <a:t>srand</a:t>
            </a:r>
            <a:r>
              <a:rPr lang="fr-FR" sz="2400" dirty="0" smtClean="0"/>
              <a:t>(time(0)) ; permet d’initialiser le générateur. </a:t>
            </a:r>
            <a:r>
              <a:rPr lang="fr-FR" sz="2400" dirty="0"/>
              <a:t>t</a:t>
            </a:r>
            <a:r>
              <a:rPr lang="fr-FR" sz="2400" dirty="0" smtClean="0"/>
              <a:t>ime(0) renvoie le nombre de secondes entre l'instant où elle est appelée et le 01/01/1970.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734864" cy="1065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476672"/>
            <a:ext cx="2732450" cy="1298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2771800" y="1556792"/>
            <a:ext cx="2073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(population entière)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126</Words>
  <Application>Microsoft Office PowerPoint</Application>
  <PresentationFormat>Affichage à l'écran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Diapositive 1</vt:lpstr>
      <vt:lpstr>Diapositive 2</vt:lpstr>
      <vt:lpstr>Diapositive 3</vt:lpstr>
    </vt:vector>
  </TitlesOfParts>
  <Company>Institut d'Optique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Sylvie Lebrun</dc:creator>
  <cp:lastModifiedBy>Sylvie Lebrun</cp:lastModifiedBy>
  <cp:revision>3</cp:revision>
  <dcterms:created xsi:type="dcterms:W3CDTF">2020-10-04T17:14:31Z</dcterms:created>
  <dcterms:modified xsi:type="dcterms:W3CDTF">2020-10-04T17:40:24Z</dcterms:modified>
</cp:coreProperties>
</file>