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67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embeddedFontLst>
    <p:embeddedFont>
      <p:font typeface="Raleway" panose="020B0604020202020204" charset="0"/>
      <p:regular r:id="rId13"/>
      <p:bold r:id="rId14"/>
      <p:italic r:id="rId15"/>
      <p:boldItalic r:id="rId16"/>
    </p:embeddedFont>
    <p:embeddedFont>
      <p:font typeface="Lato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67f5e847e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267f5e847e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69137d083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69137d083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276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69137d083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69137d083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69137d083_2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69137d083_2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7564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69137d083_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69137d083_2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4920049f8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4920049f8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4920049f8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4920049f8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68262b8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68262b8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67f5e847e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67f5e847e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Google Shape;11;p2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" name="Google Shape;13;p2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2371725" y="840300"/>
            <a:ext cx="6331500" cy="20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2390267" y="4317933"/>
            <a:ext cx="6331500" cy="16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Google Shape;62;p11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" name="Google Shape;63;p11"/>
          <p:cNvCxnSpPr/>
          <p:nvPr/>
        </p:nvCxnSpPr>
        <p:spPr>
          <a:xfrm>
            <a:off x="425200" y="55420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" name="Google Shape;64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739800"/>
            <a:ext cx="7436100" cy="205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853950" y="3892600"/>
            <a:ext cx="7436100" cy="14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18;p3"/>
          <p:cNvCxnSpPr/>
          <p:nvPr/>
        </p:nvCxnSpPr>
        <p:spPr>
          <a:xfrm>
            <a:off x="425200" y="55420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" name="Google Shape;19;p3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06425" y="2409100"/>
            <a:ext cx="8296800" cy="20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4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" name="Google Shape;25;p4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2410112" y="2127701"/>
            <a:ext cx="63216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Google Shape;30;p5"/>
          <p:cNvCxnSpPr/>
          <p:nvPr/>
        </p:nvCxnSpPr>
        <p:spPr>
          <a:xfrm>
            <a:off x="2477724" y="55420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2477724" y="632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" name="Google Shape;32;p5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2400303" y="2136900"/>
            <a:ext cx="30714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5650572" y="2136900"/>
            <a:ext cx="3071400" cy="40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03300" y="548767"/>
            <a:ext cx="8520600" cy="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7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19500" y="1248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319500" y="2462405"/>
            <a:ext cx="2808000" cy="37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Google Shape;46;p8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283103" y="949521"/>
            <a:ext cx="6244200" cy="511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>
            <a:off x="4572000" y="167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1" name="Google Shape;51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265500" y="1863133"/>
            <a:ext cx="4045200" cy="175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265500" y="3647161"/>
            <a:ext cx="4045200" cy="1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Google Shape;57;p10"/>
          <p:cNvCxnSpPr/>
          <p:nvPr/>
        </p:nvCxnSpPr>
        <p:spPr>
          <a:xfrm>
            <a:off x="425200" y="632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" name="Google Shape;58;p10"/>
          <p:cNvCxnSpPr/>
          <p:nvPr/>
        </p:nvCxnSpPr>
        <p:spPr>
          <a:xfrm>
            <a:off x="425198" y="55420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28017" y="5634700"/>
            <a:ext cx="8388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767933"/>
            <a:ext cx="6321600" cy="8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2127701"/>
            <a:ext cx="6321600" cy="4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2390275" y="63671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Sylvie LEBRUN / Charles BOURASSIN / Julien VILLEMEJANE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ctrTitle"/>
          </p:nvPr>
        </p:nvSpPr>
        <p:spPr>
          <a:xfrm>
            <a:off x="2371725" y="840300"/>
            <a:ext cx="6331500" cy="20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Langage 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i="1"/>
              <a:t>Tableaux statiques à 1 dimension</a:t>
            </a:r>
            <a:endParaRPr sz="3000" i="1"/>
          </a:p>
        </p:txBody>
      </p:sp>
      <p:pic>
        <p:nvPicPr>
          <p:cNvPr id="74" name="Google Shape;74;p13" descr="IOGS-LEnsE-logo-blan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761804"/>
            <a:ext cx="2390275" cy="981896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2390275" y="63671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Sylvie LEBRUN / Charles BOURASSIN / Julien VILLEMEJANE</a:t>
            </a:r>
            <a:endParaRPr sz="1200" b="1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7" name="Google Shape;7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4750" y="2561000"/>
            <a:ext cx="3143900" cy="255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2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75" name="Google Shape;37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22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MATRICE 2D → TABLEAU 1D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77" name="Google Shape;377;p22"/>
          <p:cNvSpPr/>
          <p:nvPr/>
        </p:nvSpPr>
        <p:spPr>
          <a:xfrm>
            <a:off x="28106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22"/>
          <p:cNvSpPr/>
          <p:nvPr/>
        </p:nvSpPr>
        <p:spPr>
          <a:xfrm>
            <a:off x="33440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22"/>
          <p:cNvSpPr/>
          <p:nvPr/>
        </p:nvSpPr>
        <p:spPr>
          <a:xfrm>
            <a:off x="38774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2"/>
          <p:cNvSpPr/>
          <p:nvPr/>
        </p:nvSpPr>
        <p:spPr>
          <a:xfrm>
            <a:off x="36488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22"/>
          <p:cNvSpPr/>
          <p:nvPr/>
        </p:nvSpPr>
        <p:spPr>
          <a:xfrm>
            <a:off x="39536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22"/>
          <p:cNvSpPr/>
          <p:nvPr/>
        </p:nvSpPr>
        <p:spPr>
          <a:xfrm>
            <a:off x="41822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22"/>
          <p:cNvSpPr/>
          <p:nvPr/>
        </p:nvSpPr>
        <p:spPr>
          <a:xfrm>
            <a:off x="44870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22"/>
          <p:cNvSpPr/>
          <p:nvPr/>
        </p:nvSpPr>
        <p:spPr>
          <a:xfrm>
            <a:off x="5020450" y="2800888"/>
            <a:ext cx="547800" cy="376500"/>
          </a:xfrm>
          <a:prstGeom prst="rect">
            <a:avLst/>
          </a:prstGeom>
          <a:solidFill>
            <a:srgbClr val="8E7CC3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22"/>
          <p:cNvSpPr/>
          <p:nvPr/>
        </p:nvSpPr>
        <p:spPr>
          <a:xfrm>
            <a:off x="47156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22"/>
          <p:cNvSpPr/>
          <p:nvPr/>
        </p:nvSpPr>
        <p:spPr>
          <a:xfrm>
            <a:off x="44108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2"/>
          <p:cNvSpPr/>
          <p:nvPr/>
        </p:nvSpPr>
        <p:spPr>
          <a:xfrm>
            <a:off x="49442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22"/>
          <p:cNvSpPr/>
          <p:nvPr/>
        </p:nvSpPr>
        <p:spPr>
          <a:xfrm>
            <a:off x="54776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22"/>
          <p:cNvSpPr/>
          <p:nvPr/>
        </p:nvSpPr>
        <p:spPr>
          <a:xfrm>
            <a:off x="52490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22"/>
          <p:cNvSpPr/>
          <p:nvPr/>
        </p:nvSpPr>
        <p:spPr>
          <a:xfrm>
            <a:off x="55538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2"/>
          <p:cNvSpPr/>
          <p:nvPr/>
        </p:nvSpPr>
        <p:spPr>
          <a:xfrm>
            <a:off x="57824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22"/>
          <p:cNvSpPr/>
          <p:nvPr/>
        </p:nvSpPr>
        <p:spPr>
          <a:xfrm>
            <a:off x="60872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22"/>
          <p:cNvSpPr/>
          <p:nvPr/>
        </p:nvSpPr>
        <p:spPr>
          <a:xfrm>
            <a:off x="66206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22"/>
          <p:cNvSpPr/>
          <p:nvPr/>
        </p:nvSpPr>
        <p:spPr>
          <a:xfrm>
            <a:off x="63158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22"/>
          <p:cNvSpPr txBox="1"/>
          <p:nvPr/>
        </p:nvSpPr>
        <p:spPr>
          <a:xfrm>
            <a:off x="3375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6" name="Google Shape;396;p22"/>
          <p:cNvSpPr txBox="1"/>
          <p:nvPr/>
        </p:nvSpPr>
        <p:spPr>
          <a:xfrm>
            <a:off x="43658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7" name="Google Shape;397;p22"/>
          <p:cNvSpPr txBox="1"/>
          <p:nvPr/>
        </p:nvSpPr>
        <p:spPr>
          <a:xfrm>
            <a:off x="6042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8" name="Google Shape;398;p22"/>
          <p:cNvSpPr txBox="1"/>
          <p:nvPr/>
        </p:nvSpPr>
        <p:spPr>
          <a:xfrm>
            <a:off x="39749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9" name="Google Shape;399;p22"/>
          <p:cNvSpPr txBox="1"/>
          <p:nvPr/>
        </p:nvSpPr>
        <p:spPr>
          <a:xfrm>
            <a:off x="51941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0" name="Google Shape;400;p22"/>
          <p:cNvSpPr/>
          <p:nvPr/>
        </p:nvSpPr>
        <p:spPr>
          <a:xfrm>
            <a:off x="60110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22"/>
          <p:cNvSpPr txBox="1"/>
          <p:nvPr/>
        </p:nvSpPr>
        <p:spPr>
          <a:xfrm>
            <a:off x="3358950" y="18787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2" name="Google Shape;402;p22"/>
          <p:cNvSpPr txBox="1"/>
          <p:nvPr/>
        </p:nvSpPr>
        <p:spPr>
          <a:xfrm>
            <a:off x="36800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3" name="Google Shape;403;p22"/>
          <p:cNvSpPr txBox="1"/>
          <p:nvPr/>
        </p:nvSpPr>
        <p:spPr>
          <a:xfrm>
            <a:off x="46706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4" name="Google Shape;404;p22"/>
          <p:cNvSpPr txBox="1"/>
          <p:nvPr/>
        </p:nvSpPr>
        <p:spPr>
          <a:xfrm>
            <a:off x="63470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5" name="Google Shape;405;p22"/>
          <p:cNvSpPr txBox="1"/>
          <p:nvPr/>
        </p:nvSpPr>
        <p:spPr>
          <a:xfrm>
            <a:off x="4279750" y="20619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6" name="Google Shape;406;p22"/>
          <p:cNvSpPr txBox="1"/>
          <p:nvPr/>
        </p:nvSpPr>
        <p:spPr>
          <a:xfrm>
            <a:off x="5498950" y="20619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7" name="Google Shape;407;p22"/>
          <p:cNvSpPr txBox="1"/>
          <p:nvPr/>
        </p:nvSpPr>
        <p:spPr>
          <a:xfrm>
            <a:off x="39848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8" name="Google Shape;408;p22"/>
          <p:cNvSpPr txBox="1"/>
          <p:nvPr/>
        </p:nvSpPr>
        <p:spPr>
          <a:xfrm>
            <a:off x="49754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9" name="Google Shape;409;p22"/>
          <p:cNvSpPr txBox="1"/>
          <p:nvPr/>
        </p:nvSpPr>
        <p:spPr>
          <a:xfrm>
            <a:off x="66518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0" name="Google Shape;410;p22"/>
          <p:cNvSpPr txBox="1"/>
          <p:nvPr/>
        </p:nvSpPr>
        <p:spPr>
          <a:xfrm>
            <a:off x="4584550" y="25953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1" name="Google Shape;411;p22"/>
          <p:cNvSpPr txBox="1"/>
          <p:nvPr/>
        </p:nvSpPr>
        <p:spPr>
          <a:xfrm>
            <a:off x="5803750" y="25953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2" name="Google Shape;412;p22"/>
          <p:cNvSpPr txBox="1"/>
          <p:nvPr/>
        </p:nvSpPr>
        <p:spPr>
          <a:xfrm>
            <a:off x="3663750" y="24121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3" name="Google Shape;413;p22"/>
          <p:cNvSpPr txBox="1"/>
          <p:nvPr/>
        </p:nvSpPr>
        <p:spPr>
          <a:xfrm>
            <a:off x="3968550" y="29455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4" name="Google Shape;414;p22"/>
          <p:cNvSpPr txBox="1"/>
          <p:nvPr/>
        </p:nvSpPr>
        <p:spPr>
          <a:xfrm>
            <a:off x="4624150" y="18253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1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415" name="Google Shape;415;p22"/>
          <p:cNvSpPr txBox="1"/>
          <p:nvPr/>
        </p:nvSpPr>
        <p:spPr>
          <a:xfrm>
            <a:off x="2400250" y="43097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Initialisation du tableau en 2D à 0</a:t>
            </a:r>
            <a:endParaRPr sz="2400" b="1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416" name="Google Shape;416;p22"/>
          <p:cNvSpPr txBox="1"/>
          <p:nvPr/>
        </p:nvSpPr>
        <p:spPr>
          <a:xfrm>
            <a:off x="6042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7" name="Google Shape;417;p22"/>
          <p:cNvSpPr txBox="1"/>
          <p:nvPr/>
        </p:nvSpPr>
        <p:spPr>
          <a:xfrm>
            <a:off x="5233750" y="28921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i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418" name="Google Shape;418;p22"/>
          <p:cNvSpPr txBox="1"/>
          <p:nvPr/>
        </p:nvSpPr>
        <p:spPr>
          <a:xfrm>
            <a:off x="2902125" y="16733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9" name="Google Shape;419;p22"/>
          <p:cNvSpPr txBox="1"/>
          <p:nvPr/>
        </p:nvSpPr>
        <p:spPr>
          <a:xfrm>
            <a:off x="3234113" y="1368325"/>
            <a:ext cx="7902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0xF09A</a:t>
            </a:r>
            <a:endParaRPr sz="1200"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0" name="Google Shape;420;p22"/>
          <p:cNvSpPr txBox="1"/>
          <p:nvPr/>
        </p:nvSpPr>
        <p:spPr>
          <a:xfrm>
            <a:off x="4928950" y="23587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2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421" name="Google Shape;421;p22"/>
          <p:cNvSpPr/>
          <p:nvPr/>
        </p:nvSpPr>
        <p:spPr>
          <a:xfrm>
            <a:off x="79160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22"/>
          <p:cNvSpPr txBox="1"/>
          <p:nvPr/>
        </p:nvSpPr>
        <p:spPr>
          <a:xfrm>
            <a:off x="8007525" y="38069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3" name="Google Shape;423;p22"/>
          <p:cNvSpPr/>
          <p:nvPr/>
        </p:nvSpPr>
        <p:spPr>
          <a:xfrm>
            <a:off x="43346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22"/>
          <p:cNvSpPr/>
          <p:nvPr/>
        </p:nvSpPr>
        <p:spPr>
          <a:xfrm>
            <a:off x="48680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22"/>
          <p:cNvSpPr/>
          <p:nvPr/>
        </p:nvSpPr>
        <p:spPr>
          <a:xfrm>
            <a:off x="54014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22"/>
          <p:cNvSpPr/>
          <p:nvPr/>
        </p:nvSpPr>
        <p:spPr>
          <a:xfrm>
            <a:off x="59348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22"/>
          <p:cNvSpPr/>
          <p:nvPr/>
        </p:nvSpPr>
        <p:spPr>
          <a:xfrm>
            <a:off x="64682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22"/>
          <p:cNvSpPr/>
          <p:nvPr/>
        </p:nvSpPr>
        <p:spPr>
          <a:xfrm>
            <a:off x="70016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22"/>
          <p:cNvSpPr txBox="1"/>
          <p:nvPr/>
        </p:nvSpPr>
        <p:spPr>
          <a:xfrm>
            <a:off x="43658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0" name="Google Shape;430;p22"/>
          <p:cNvSpPr txBox="1"/>
          <p:nvPr/>
        </p:nvSpPr>
        <p:spPr>
          <a:xfrm>
            <a:off x="53564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1" name="Google Shape;431;p22"/>
          <p:cNvSpPr txBox="1"/>
          <p:nvPr/>
        </p:nvSpPr>
        <p:spPr>
          <a:xfrm>
            <a:off x="70328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2" name="Google Shape;432;p22"/>
          <p:cNvSpPr txBox="1"/>
          <p:nvPr/>
        </p:nvSpPr>
        <p:spPr>
          <a:xfrm>
            <a:off x="4965550" y="31287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3" name="Google Shape;433;p22"/>
          <p:cNvSpPr txBox="1"/>
          <p:nvPr/>
        </p:nvSpPr>
        <p:spPr>
          <a:xfrm>
            <a:off x="6184750" y="31287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4" name="Google Shape;434;p22"/>
          <p:cNvSpPr txBox="1"/>
          <p:nvPr/>
        </p:nvSpPr>
        <p:spPr>
          <a:xfrm>
            <a:off x="4349550" y="34789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5" name="Google Shape;435;p22"/>
          <p:cNvSpPr/>
          <p:nvPr/>
        </p:nvSpPr>
        <p:spPr>
          <a:xfrm>
            <a:off x="47156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22"/>
          <p:cNvSpPr/>
          <p:nvPr/>
        </p:nvSpPr>
        <p:spPr>
          <a:xfrm>
            <a:off x="52490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22"/>
          <p:cNvSpPr/>
          <p:nvPr/>
        </p:nvSpPr>
        <p:spPr>
          <a:xfrm>
            <a:off x="57824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22"/>
          <p:cNvSpPr/>
          <p:nvPr/>
        </p:nvSpPr>
        <p:spPr>
          <a:xfrm>
            <a:off x="63158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22"/>
          <p:cNvSpPr/>
          <p:nvPr/>
        </p:nvSpPr>
        <p:spPr>
          <a:xfrm>
            <a:off x="68492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22"/>
          <p:cNvSpPr/>
          <p:nvPr/>
        </p:nvSpPr>
        <p:spPr>
          <a:xfrm>
            <a:off x="73826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22"/>
          <p:cNvSpPr txBox="1"/>
          <p:nvPr/>
        </p:nvSpPr>
        <p:spPr>
          <a:xfrm>
            <a:off x="47468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2" name="Google Shape;442;p22"/>
          <p:cNvSpPr txBox="1"/>
          <p:nvPr/>
        </p:nvSpPr>
        <p:spPr>
          <a:xfrm>
            <a:off x="57374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3" name="Google Shape;443;p22"/>
          <p:cNvSpPr txBox="1"/>
          <p:nvPr/>
        </p:nvSpPr>
        <p:spPr>
          <a:xfrm>
            <a:off x="74138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4" name="Google Shape;444;p22"/>
          <p:cNvSpPr txBox="1"/>
          <p:nvPr/>
        </p:nvSpPr>
        <p:spPr>
          <a:xfrm>
            <a:off x="5346550" y="36621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5" name="Google Shape;445;p22"/>
          <p:cNvSpPr txBox="1"/>
          <p:nvPr/>
        </p:nvSpPr>
        <p:spPr>
          <a:xfrm>
            <a:off x="6565750" y="36621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6" name="Google Shape;446;p22"/>
          <p:cNvSpPr txBox="1"/>
          <p:nvPr/>
        </p:nvSpPr>
        <p:spPr>
          <a:xfrm>
            <a:off x="4730550" y="40123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7" name="Google Shape;447;p22"/>
          <p:cNvSpPr txBox="1"/>
          <p:nvPr/>
        </p:nvSpPr>
        <p:spPr>
          <a:xfrm>
            <a:off x="5995750" y="3958975"/>
            <a:ext cx="12039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N</a:t>
            </a:r>
            <a:endParaRPr sz="1000" b="1">
              <a:solidFill>
                <a:srgbClr val="FFFFFF"/>
              </a:solidFill>
            </a:endParaRPr>
          </a:p>
        </p:txBody>
      </p:sp>
      <p:pic>
        <p:nvPicPr>
          <p:cNvPr id="448" name="Google Shape;44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2263" y="4767263"/>
            <a:ext cx="3724275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6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6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16"/>
          <p:cNvSpPr txBox="1"/>
          <p:nvPr/>
        </p:nvSpPr>
        <p:spPr>
          <a:xfrm>
            <a:off x="2400250" y="10331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Définition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2410100" y="1516150"/>
            <a:ext cx="66744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est un regroupement de N variables de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même type</a:t>
            </a:r>
            <a:r>
              <a:rPr lang="fr" sz="1800" b="1">
                <a:latin typeface="Lato"/>
                <a:ea typeface="Lato"/>
                <a:cs typeface="Lato"/>
                <a:sym typeface="Lato"/>
              </a:rPr>
              <a:t> sous un même nom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N est la dimension du tableau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STATIQUE a une dimension connue à la compilation : une constante ou un nombre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6399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6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6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16"/>
          <p:cNvSpPr txBox="1"/>
          <p:nvPr/>
        </p:nvSpPr>
        <p:spPr>
          <a:xfrm>
            <a:off x="2400250" y="10331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Définition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2410100" y="1516150"/>
            <a:ext cx="66744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est un regroupement de N variables de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même type</a:t>
            </a:r>
            <a:r>
              <a:rPr lang="fr" sz="1800" b="1">
                <a:latin typeface="Lato"/>
                <a:ea typeface="Lato"/>
                <a:cs typeface="Lato"/>
                <a:sym typeface="Lato"/>
              </a:rPr>
              <a:t> sous un même nom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N est la dimension du tableau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STATIQUE a une dimension connue à la compilation : une constante ou un nombre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16"/>
          <p:cNvSpPr txBox="1"/>
          <p:nvPr/>
        </p:nvSpPr>
        <p:spPr>
          <a:xfrm>
            <a:off x="3936100" y="5667545"/>
            <a:ext cx="1840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4 octets</a:t>
            </a:r>
            <a:endParaRPr sz="12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5921950" y="5945250"/>
            <a:ext cx="17811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rgbClr val="01579B"/>
                </a:solidFill>
              </a:rPr>
              <a:t>16 octets</a:t>
            </a:r>
            <a:endParaRPr sz="1200" b="1" dirty="0">
              <a:solidFill>
                <a:srgbClr val="01579B"/>
              </a:solidFill>
            </a:endParaRPr>
          </a:p>
        </p:txBody>
      </p:sp>
      <p:cxnSp>
        <p:nvCxnSpPr>
          <p:cNvPr id="164" name="Google Shape;164;p16"/>
          <p:cNvCxnSpPr/>
          <p:nvPr/>
        </p:nvCxnSpPr>
        <p:spPr>
          <a:xfrm>
            <a:off x="4381010" y="3622162"/>
            <a:ext cx="12600" cy="14373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lgDash"/>
            <a:round/>
            <a:headEnd type="none" w="med" len="med"/>
            <a:tailEnd type="none" w="med" len="med"/>
          </a:ln>
        </p:spPr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181AD467-BAC0-4CBE-8118-1E9CD4F14936}"/>
              </a:ext>
            </a:extLst>
          </p:cNvPr>
          <p:cNvGrpSpPr/>
          <p:nvPr/>
        </p:nvGrpSpPr>
        <p:grpSpPr>
          <a:xfrm>
            <a:off x="3663325" y="5040478"/>
            <a:ext cx="5285575" cy="953224"/>
            <a:chOff x="3663325" y="5305176"/>
            <a:chExt cx="5285575" cy="953224"/>
          </a:xfrm>
        </p:grpSpPr>
        <p:sp>
          <p:nvSpPr>
            <p:cNvPr id="146" name="Google Shape;146;p16"/>
            <p:cNvSpPr/>
            <p:nvPr/>
          </p:nvSpPr>
          <p:spPr>
            <a:xfrm>
              <a:off x="4856350" y="5591588"/>
              <a:ext cx="547800" cy="376500"/>
            </a:xfrm>
            <a:prstGeom prst="rect">
              <a:avLst/>
            </a:prstGeom>
            <a:solidFill>
              <a:srgbClr val="EA99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6"/>
            <p:cNvSpPr/>
            <p:nvPr/>
          </p:nvSpPr>
          <p:spPr>
            <a:xfrm>
              <a:off x="4308550" y="5591588"/>
              <a:ext cx="547800" cy="376500"/>
            </a:xfrm>
            <a:prstGeom prst="rect">
              <a:avLst/>
            </a:prstGeom>
            <a:solidFill>
              <a:srgbClr val="EA99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5951950" y="5591588"/>
              <a:ext cx="547800" cy="376500"/>
            </a:xfrm>
            <a:prstGeom prst="rect">
              <a:avLst/>
            </a:prstGeom>
            <a:solidFill>
              <a:srgbClr val="FFE5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6"/>
            <p:cNvSpPr/>
            <p:nvPr/>
          </p:nvSpPr>
          <p:spPr>
            <a:xfrm>
              <a:off x="6499750" y="5591588"/>
              <a:ext cx="547800" cy="376500"/>
            </a:xfrm>
            <a:prstGeom prst="rect">
              <a:avLst/>
            </a:prstGeom>
            <a:solidFill>
              <a:srgbClr val="FFE5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3760750" y="5591588"/>
              <a:ext cx="547800" cy="376500"/>
            </a:xfrm>
            <a:prstGeom prst="rect">
              <a:avLst/>
            </a:prstGeom>
            <a:solidFill>
              <a:srgbClr val="EA99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/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5404150" y="5591588"/>
              <a:ext cx="547800" cy="376500"/>
            </a:xfrm>
            <a:prstGeom prst="rect">
              <a:avLst/>
            </a:prstGeom>
            <a:solidFill>
              <a:srgbClr val="EA99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/>
            </a:p>
          </p:txBody>
        </p:sp>
        <p:cxnSp>
          <p:nvCxnSpPr>
            <p:cNvPr id="152" name="Google Shape;152;p16"/>
            <p:cNvCxnSpPr/>
            <p:nvPr/>
          </p:nvCxnSpPr>
          <p:spPr>
            <a:xfrm rot="10800000" flipH="1">
              <a:off x="3871300" y="6032050"/>
              <a:ext cx="2048400" cy="6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54" name="Google Shape;154;p16"/>
            <p:cNvSpPr txBox="1"/>
            <p:nvPr/>
          </p:nvSpPr>
          <p:spPr>
            <a:xfrm>
              <a:off x="3663325" y="5647850"/>
              <a:ext cx="2332500" cy="49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000" b="1" dirty="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tab1[0] ……………………………….…...</a:t>
              </a:r>
              <a:endParaRPr sz="10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None/>
              </a:pPr>
              <a:endParaRPr sz="10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5" name="Google Shape;155;p16"/>
            <p:cNvSpPr/>
            <p:nvPr/>
          </p:nvSpPr>
          <p:spPr>
            <a:xfrm>
              <a:off x="7047550" y="5591588"/>
              <a:ext cx="547800" cy="376500"/>
            </a:xfrm>
            <a:prstGeom prst="rect">
              <a:avLst/>
            </a:prstGeom>
            <a:solidFill>
              <a:srgbClr val="FFE5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6"/>
            <p:cNvSpPr txBox="1"/>
            <p:nvPr/>
          </p:nvSpPr>
          <p:spPr>
            <a:xfrm>
              <a:off x="3683338" y="5305274"/>
              <a:ext cx="790200" cy="33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r" sz="1200" b="1">
                  <a:solidFill>
                    <a:srgbClr val="FF0000"/>
                  </a:solidFill>
                  <a:latin typeface="Lato"/>
                  <a:ea typeface="Lato"/>
                  <a:cs typeface="Lato"/>
                  <a:sym typeface="Lato"/>
                </a:rPr>
                <a:t>0xD080</a:t>
              </a:r>
              <a:endParaRPr sz="1800" b="1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7" name="Google Shape;157;p16"/>
            <p:cNvSpPr/>
            <p:nvPr/>
          </p:nvSpPr>
          <p:spPr>
            <a:xfrm>
              <a:off x="7595350" y="5591588"/>
              <a:ext cx="547800" cy="376500"/>
            </a:xfrm>
            <a:prstGeom prst="rect">
              <a:avLst/>
            </a:prstGeom>
            <a:solidFill>
              <a:srgbClr val="FFE599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6"/>
            <p:cNvSpPr txBox="1"/>
            <p:nvPr/>
          </p:nvSpPr>
          <p:spPr>
            <a:xfrm>
              <a:off x="5877850" y="5647850"/>
              <a:ext cx="2265300" cy="37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r" sz="1000" b="1" dirty="0">
                  <a:solidFill>
                    <a:srgbClr val="5B0F00"/>
                  </a:solidFill>
                  <a:latin typeface="Lato"/>
                  <a:ea typeface="Lato"/>
                  <a:cs typeface="Lato"/>
                  <a:sym typeface="Lato"/>
                </a:rPr>
                <a:t>tab1[1]..................................................</a:t>
              </a:r>
              <a:endParaRPr sz="1000" b="1" dirty="0">
                <a:solidFill>
                  <a:srgbClr val="5B0F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9" name="Google Shape;159;p16"/>
            <p:cNvSpPr txBox="1"/>
            <p:nvPr/>
          </p:nvSpPr>
          <p:spPr>
            <a:xfrm>
              <a:off x="5830738" y="5305176"/>
              <a:ext cx="790200" cy="33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r" sz="1200" b="1" dirty="0">
                  <a:solidFill>
                    <a:srgbClr val="FF0000"/>
                  </a:solidFill>
                  <a:latin typeface="Lato"/>
                  <a:ea typeface="Lato"/>
                  <a:cs typeface="Lato"/>
                  <a:sym typeface="Lato"/>
                </a:rPr>
                <a:t>0xD084</a:t>
              </a:r>
              <a:endParaRPr sz="1800" b="1" dirty="0"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8143150" y="5591600"/>
              <a:ext cx="229200" cy="376500"/>
            </a:xfrm>
            <a:prstGeom prst="rect">
              <a:avLst/>
            </a:prstGeom>
            <a:solidFill>
              <a:srgbClr val="EFEFEF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6"/>
            <p:cNvSpPr txBox="1"/>
            <p:nvPr/>
          </p:nvSpPr>
          <p:spPr>
            <a:xfrm>
              <a:off x="8101168" y="5631690"/>
              <a:ext cx="460200" cy="49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fr" sz="800" b="1">
                  <a:latin typeface="Lato"/>
                  <a:ea typeface="Lato"/>
                  <a:cs typeface="Lato"/>
                  <a:sym typeface="Lato"/>
                </a:rPr>
                <a:t>. . .</a:t>
              </a:r>
              <a:endParaRPr sz="800" b="1">
                <a:latin typeface="Lato"/>
                <a:ea typeface="Lato"/>
                <a:cs typeface="Lato"/>
                <a:sym typeface="Lato"/>
              </a:endParaRPr>
            </a:p>
          </p:txBody>
        </p:sp>
        <p:cxnSp>
          <p:nvCxnSpPr>
            <p:cNvPr id="162" name="Google Shape;162;p16"/>
            <p:cNvCxnSpPr/>
            <p:nvPr/>
          </p:nvCxnSpPr>
          <p:spPr>
            <a:xfrm>
              <a:off x="3836900" y="6224800"/>
              <a:ext cx="5112000" cy="33600"/>
            </a:xfrm>
            <a:prstGeom prst="straightConnector1">
              <a:avLst/>
            </a:prstGeom>
            <a:noFill/>
            <a:ln w="28575" cap="flat" cmpd="sng">
              <a:solidFill>
                <a:srgbClr val="01579B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65" name="Google Shape;165;p16"/>
            <p:cNvSpPr/>
            <p:nvPr/>
          </p:nvSpPr>
          <p:spPr>
            <a:xfrm>
              <a:off x="8362168" y="5591588"/>
              <a:ext cx="547800" cy="376500"/>
            </a:xfrm>
            <a:prstGeom prst="rect">
              <a:avLst/>
            </a:prstGeom>
            <a:solidFill>
              <a:srgbClr val="B6D7A8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6" name="Google Shape;166;p16"/>
          <p:cNvSpPr txBox="1"/>
          <p:nvPr/>
        </p:nvSpPr>
        <p:spPr>
          <a:xfrm>
            <a:off x="1810700" y="32429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Déclaration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1</a:t>
            </a:r>
            <a:r>
              <a:rPr lang="fr" sz="2400" b="1" baseline="30000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ère</a:t>
            </a:r>
            <a:r>
              <a:rPr lang="fr" sz="2400" b="1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 possibilité</a:t>
            </a:r>
            <a:endParaRPr sz="2400" b="1" dirty="0">
              <a:solidFill>
                <a:schemeClr val="accent4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7" name="Google Shape;167;p16"/>
          <p:cNvSpPr txBox="1"/>
          <p:nvPr/>
        </p:nvSpPr>
        <p:spPr>
          <a:xfrm>
            <a:off x="-41925" y="4496096"/>
            <a:ext cx="37500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int</a:t>
            </a:r>
            <a:r>
              <a:rPr lang="fr" sz="18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800" b="1" dirty="0">
                <a:solidFill>
                  <a:srgbClr val="F46524"/>
                </a:solidFill>
                <a:latin typeface="Lato"/>
                <a:ea typeface="Lato"/>
                <a:cs typeface="Lato"/>
                <a:sym typeface="Lato"/>
              </a:rPr>
              <a:t>tab1</a:t>
            </a:r>
            <a:r>
              <a:rPr lang="fr" sz="18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[4];</a:t>
            </a: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16"/>
          <p:cNvSpPr txBox="1"/>
          <p:nvPr/>
        </p:nvSpPr>
        <p:spPr>
          <a:xfrm>
            <a:off x="1522076" y="4496746"/>
            <a:ext cx="2703300" cy="8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int</a:t>
            </a:r>
            <a:r>
              <a:rPr lang="fr" b="1" dirty="0">
                <a:latin typeface="Lato"/>
                <a:ea typeface="Lato"/>
                <a:cs typeface="Lato"/>
                <a:sym typeface="Lato"/>
              </a:rPr>
              <a:t> codé sur 4 octets</a:t>
            </a:r>
            <a:endParaRPr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fr" b="1" dirty="0">
                <a:latin typeface="Lato"/>
                <a:ea typeface="Lato"/>
                <a:cs typeface="Lato"/>
                <a:sym typeface="Lato"/>
              </a:rPr>
              <a:t>tab1 codé sur 16 octets contigus en mémoire</a:t>
            </a:r>
            <a:endParaRPr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>
            <a:off x="5446075" y="4286328"/>
            <a:ext cx="2516700" cy="4920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F46524"/>
                </a:solidFill>
              </a:rPr>
              <a:t>Premier indice → 0</a:t>
            </a:r>
            <a:endParaRPr b="1">
              <a:solidFill>
                <a:srgbClr val="F46524"/>
              </a:solidFill>
            </a:endParaRPr>
          </a:p>
        </p:txBody>
      </p:sp>
      <p:pic>
        <p:nvPicPr>
          <p:cNvPr id="186" name="Google Shape;18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2527" y="4293857"/>
            <a:ext cx="482700" cy="42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6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6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16"/>
          <p:cNvSpPr txBox="1"/>
          <p:nvPr/>
        </p:nvSpPr>
        <p:spPr>
          <a:xfrm>
            <a:off x="2400250" y="10331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Définition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2410100" y="1516150"/>
            <a:ext cx="66744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est un regroupement de N variables de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même type</a:t>
            </a:r>
            <a:r>
              <a:rPr lang="fr" sz="1800" b="1">
                <a:latin typeface="Lato"/>
                <a:ea typeface="Lato"/>
                <a:cs typeface="Lato"/>
                <a:sym typeface="Lato"/>
              </a:rPr>
              <a:t> sous un même nom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N est la dimension du tableau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STATIQUE a une dimension connue à la compilation : une constante ou un nombre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3" name="Google Shape;153;p16"/>
          <p:cNvSpPr txBox="1"/>
          <p:nvPr/>
        </p:nvSpPr>
        <p:spPr>
          <a:xfrm>
            <a:off x="3936100" y="5667545"/>
            <a:ext cx="1840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latin typeface="Lato"/>
                <a:ea typeface="Lato"/>
                <a:cs typeface="Lato"/>
                <a:sym typeface="Lato"/>
              </a:rPr>
              <a:t>8</a:t>
            </a:r>
            <a:r>
              <a:rPr lang="fr" sz="12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octets</a:t>
            </a:r>
            <a:endParaRPr sz="12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5921950" y="5945250"/>
            <a:ext cx="17811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>
                <a:solidFill>
                  <a:srgbClr val="01579B"/>
                </a:solidFill>
              </a:rPr>
              <a:t>40 octets</a:t>
            </a:r>
            <a:endParaRPr sz="1200" b="1" dirty="0">
              <a:solidFill>
                <a:srgbClr val="01579B"/>
              </a:solidFill>
            </a:endParaRPr>
          </a:p>
        </p:txBody>
      </p:sp>
      <p:cxnSp>
        <p:nvCxnSpPr>
          <p:cNvPr id="164" name="Google Shape;164;p16"/>
          <p:cNvCxnSpPr/>
          <p:nvPr/>
        </p:nvCxnSpPr>
        <p:spPr>
          <a:xfrm>
            <a:off x="4381010" y="3622162"/>
            <a:ext cx="12600" cy="143730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146" name="Google Shape;146;p16"/>
          <p:cNvSpPr/>
          <p:nvPr/>
        </p:nvSpPr>
        <p:spPr>
          <a:xfrm>
            <a:off x="4856350" y="5326890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6"/>
          <p:cNvSpPr/>
          <p:nvPr/>
        </p:nvSpPr>
        <p:spPr>
          <a:xfrm>
            <a:off x="4308550" y="5326890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6"/>
          <p:cNvSpPr/>
          <p:nvPr/>
        </p:nvSpPr>
        <p:spPr>
          <a:xfrm>
            <a:off x="5951950" y="5326890"/>
            <a:ext cx="5478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6"/>
          <p:cNvSpPr/>
          <p:nvPr/>
        </p:nvSpPr>
        <p:spPr>
          <a:xfrm>
            <a:off x="6499750" y="5326890"/>
            <a:ext cx="5478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6"/>
          <p:cNvSpPr/>
          <p:nvPr/>
        </p:nvSpPr>
        <p:spPr>
          <a:xfrm>
            <a:off x="3760750" y="5326890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sp>
        <p:nvSpPr>
          <p:cNvPr id="151" name="Google Shape;151;p16"/>
          <p:cNvSpPr/>
          <p:nvPr/>
        </p:nvSpPr>
        <p:spPr>
          <a:xfrm>
            <a:off x="5404150" y="5326890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cxnSp>
        <p:nvCxnSpPr>
          <p:cNvPr id="152" name="Google Shape;152;p16"/>
          <p:cNvCxnSpPr/>
          <p:nvPr/>
        </p:nvCxnSpPr>
        <p:spPr>
          <a:xfrm rot="10800000" flipH="1">
            <a:off x="3871300" y="5767352"/>
            <a:ext cx="2048400" cy="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55" name="Google Shape;155;p16"/>
          <p:cNvSpPr/>
          <p:nvPr/>
        </p:nvSpPr>
        <p:spPr>
          <a:xfrm>
            <a:off x="7047550" y="5326890"/>
            <a:ext cx="5478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6"/>
          <p:cNvSpPr txBox="1"/>
          <p:nvPr/>
        </p:nvSpPr>
        <p:spPr>
          <a:xfrm>
            <a:off x="3683338" y="5040576"/>
            <a:ext cx="7902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0xF080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7" name="Google Shape;157;p16"/>
          <p:cNvSpPr/>
          <p:nvPr/>
        </p:nvSpPr>
        <p:spPr>
          <a:xfrm>
            <a:off x="7595350" y="5326890"/>
            <a:ext cx="5478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6"/>
          <p:cNvSpPr txBox="1"/>
          <p:nvPr/>
        </p:nvSpPr>
        <p:spPr>
          <a:xfrm>
            <a:off x="5830738" y="5040478"/>
            <a:ext cx="7902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 dirty="0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0xF088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16"/>
          <p:cNvSpPr/>
          <p:nvPr/>
        </p:nvSpPr>
        <p:spPr>
          <a:xfrm>
            <a:off x="8143150" y="5326902"/>
            <a:ext cx="2292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6"/>
          <p:cNvSpPr txBox="1"/>
          <p:nvPr/>
        </p:nvSpPr>
        <p:spPr>
          <a:xfrm>
            <a:off x="8101168" y="5366992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800" b="1">
                <a:latin typeface="Lato"/>
                <a:ea typeface="Lato"/>
                <a:cs typeface="Lato"/>
                <a:sym typeface="Lato"/>
              </a:rPr>
              <a:t>. . .</a:t>
            </a:r>
            <a:endParaRPr sz="800" b="1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62" name="Google Shape;162;p16"/>
          <p:cNvCxnSpPr/>
          <p:nvPr/>
        </p:nvCxnSpPr>
        <p:spPr>
          <a:xfrm>
            <a:off x="3802722" y="5953847"/>
            <a:ext cx="5112000" cy="33600"/>
          </a:xfrm>
          <a:prstGeom prst="straightConnector1">
            <a:avLst/>
          </a:prstGeom>
          <a:noFill/>
          <a:ln w="28575" cap="flat" cmpd="sng">
            <a:solidFill>
              <a:srgbClr val="01579B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65" name="Google Shape;165;p16"/>
          <p:cNvSpPr/>
          <p:nvPr/>
        </p:nvSpPr>
        <p:spPr>
          <a:xfrm>
            <a:off x="8362168" y="5326890"/>
            <a:ext cx="547800" cy="376500"/>
          </a:xfrm>
          <a:prstGeom prst="rect">
            <a:avLst/>
          </a:prstGeom>
          <a:solidFill>
            <a:srgbClr val="B6D7A8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6"/>
          <p:cNvSpPr txBox="1"/>
          <p:nvPr/>
        </p:nvSpPr>
        <p:spPr>
          <a:xfrm>
            <a:off x="1810700" y="3242949"/>
            <a:ext cx="5543700" cy="142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Déclaration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 2</a:t>
            </a:r>
            <a:r>
              <a:rPr lang="fr" sz="2400" b="1" baseline="30000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ème</a:t>
            </a:r>
            <a:r>
              <a:rPr lang="fr" sz="2400" b="1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 possibilité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 dirty="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N est une constante symbolique</a:t>
            </a:r>
            <a:endParaRPr sz="1600" b="1" dirty="0">
              <a:solidFill>
                <a:schemeClr val="accent4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7" name="Google Shape;167;p16"/>
          <p:cNvSpPr txBox="1"/>
          <p:nvPr/>
        </p:nvSpPr>
        <p:spPr>
          <a:xfrm>
            <a:off x="-41925" y="4111079"/>
            <a:ext cx="37500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rgbClr val="00B050"/>
                </a:solidFill>
                <a:latin typeface="Lato"/>
                <a:ea typeface="Lato"/>
                <a:cs typeface="Lato"/>
                <a:sym typeface="Lato"/>
              </a:rPr>
              <a:t>#define N  5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….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</a:t>
            </a:r>
            <a:r>
              <a:rPr lang="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nt main()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{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double</a:t>
            </a:r>
            <a:r>
              <a:rPr lang="fr" sz="18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800" b="1" dirty="0" smtClean="0">
                <a:solidFill>
                  <a:srgbClr val="F46524"/>
                </a:solidFill>
                <a:latin typeface="Lato"/>
                <a:ea typeface="Lato"/>
                <a:cs typeface="Lato"/>
                <a:sym typeface="Lato"/>
              </a:rPr>
              <a:t>tab2</a:t>
            </a:r>
            <a:r>
              <a:rPr lang="fr" sz="1800" b="1" dirty="0" smtClean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[N]; </a:t>
            </a:r>
            <a:r>
              <a:rPr lang="fr" sz="1800" b="1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…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>
                <a:latin typeface="Lato"/>
                <a:ea typeface="Lato"/>
                <a:cs typeface="Lato"/>
                <a:sym typeface="Lato"/>
              </a:rPr>
              <a:t>}</a:t>
            </a: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16"/>
          <p:cNvSpPr txBox="1"/>
          <p:nvPr/>
        </p:nvSpPr>
        <p:spPr>
          <a:xfrm>
            <a:off x="1776001" y="4389628"/>
            <a:ext cx="2196220" cy="8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double</a:t>
            </a:r>
            <a:r>
              <a:rPr lang="fr" b="1" dirty="0">
                <a:latin typeface="Lato"/>
                <a:ea typeface="Lato"/>
                <a:cs typeface="Lato"/>
                <a:sym typeface="Lato"/>
              </a:rPr>
              <a:t> codé sur 8 octets</a:t>
            </a:r>
            <a:endParaRPr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fr" b="1" dirty="0">
                <a:latin typeface="Lato"/>
                <a:ea typeface="Lato"/>
                <a:cs typeface="Lato"/>
                <a:sym typeface="Lato"/>
              </a:rPr>
              <a:t>tab2 codé sur 40 octets contigus en mémoire</a:t>
            </a:r>
            <a:endParaRPr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16"/>
          <p:cNvSpPr txBox="1"/>
          <p:nvPr/>
        </p:nvSpPr>
        <p:spPr>
          <a:xfrm>
            <a:off x="5446075" y="4286328"/>
            <a:ext cx="2516700" cy="4920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F46524"/>
                </a:solidFill>
              </a:rPr>
              <a:t>Premier indice → 0</a:t>
            </a:r>
            <a:endParaRPr b="1">
              <a:solidFill>
                <a:srgbClr val="F46524"/>
              </a:solidFill>
            </a:endParaRPr>
          </a:p>
        </p:txBody>
      </p:sp>
      <p:pic>
        <p:nvPicPr>
          <p:cNvPr id="186" name="Google Shape;18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2527" y="4293857"/>
            <a:ext cx="482700" cy="42237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146;p16">
            <a:extLst>
              <a:ext uri="{FF2B5EF4-FFF2-40B4-BE49-F238E27FC236}">
                <a16:creationId xmlns:a16="http://schemas.microsoft.com/office/drawing/2014/main" id="{390FA89F-985F-49E0-9F5A-42CE566FF8E0}"/>
              </a:ext>
            </a:extLst>
          </p:cNvPr>
          <p:cNvSpPr/>
          <p:nvPr/>
        </p:nvSpPr>
        <p:spPr>
          <a:xfrm>
            <a:off x="3770971" y="5335094"/>
            <a:ext cx="2736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146;p16">
            <a:extLst>
              <a:ext uri="{FF2B5EF4-FFF2-40B4-BE49-F238E27FC236}">
                <a16:creationId xmlns:a16="http://schemas.microsoft.com/office/drawing/2014/main" id="{0B1BE72E-9CC1-4318-AF32-6A54940E57ED}"/>
              </a:ext>
            </a:extLst>
          </p:cNvPr>
          <p:cNvSpPr/>
          <p:nvPr/>
        </p:nvSpPr>
        <p:spPr>
          <a:xfrm>
            <a:off x="4308388" y="5331078"/>
            <a:ext cx="2736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146;p16">
            <a:extLst>
              <a:ext uri="{FF2B5EF4-FFF2-40B4-BE49-F238E27FC236}">
                <a16:creationId xmlns:a16="http://schemas.microsoft.com/office/drawing/2014/main" id="{6B40EADB-C95B-4DA3-9FD1-98845E78B77E}"/>
              </a:ext>
            </a:extLst>
          </p:cNvPr>
          <p:cNvSpPr/>
          <p:nvPr/>
        </p:nvSpPr>
        <p:spPr>
          <a:xfrm>
            <a:off x="4861833" y="5331078"/>
            <a:ext cx="2736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146;p16">
            <a:extLst>
              <a:ext uri="{FF2B5EF4-FFF2-40B4-BE49-F238E27FC236}">
                <a16:creationId xmlns:a16="http://schemas.microsoft.com/office/drawing/2014/main" id="{ECC5E9D5-B29F-439D-8BC3-6C15E53E510A}"/>
              </a:ext>
            </a:extLst>
          </p:cNvPr>
          <p:cNvSpPr/>
          <p:nvPr/>
        </p:nvSpPr>
        <p:spPr>
          <a:xfrm>
            <a:off x="5391221" y="5331078"/>
            <a:ext cx="2736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6"/>
          <p:cNvSpPr txBox="1"/>
          <p:nvPr/>
        </p:nvSpPr>
        <p:spPr>
          <a:xfrm>
            <a:off x="3543005" y="5383152"/>
            <a:ext cx="963825" cy="284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</a:t>
            </a:r>
            <a:r>
              <a:rPr lang="fr" sz="1000" b="1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ab2[0] ……………………………….…...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lang="fr-FR" sz="1000" b="1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" name="Google Shape;155;p16">
            <a:extLst>
              <a:ext uri="{FF2B5EF4-FFF2-40B4-BE49-F238E27FC236}">
                <a16:creationId xmlns:a16="http://schemas.microsoft.com/office/drawing/2014/main" id="{9821AC93-CA8D-4830-B139-B7C0670AB3C1}"/>
              </a:ext>
            </a:extLst>
          </p:cNvPr>
          <p:cNvSpPr/>
          <p:nvPr/>
        </p:nvSpPr>
        <p:spPr>
          <a:xfrm>
            <a:off x="7595326" y="5326878"/>
            <a:ext cx="2700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155;p16">
            <a:extLst>
              <a:ext uri="{FF2B5EF4-FFF2-40B4-BE49-F238E27FC236}">
                <a16:creationId xmlns:a16="http://schemas.microsoft.com/office/drawing/2014/main" id="{DA026EFF-E631-479F-A379-9251C8087A9B}"/>
              </a:ext>
            </a:extLst>
          </p:cNvPr>
          <p:cNvSpPr/>
          <p:nvPr/>
        </p:nvSpPr>
        <p:spPr>
          <a:xfrm>
            <a:off x="7051562" y="5330895"/>
            <a:ext cx="2700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155;p16">
            <a:extLst>
              <a:ext uri="{FF2B5EF4-FFF2-40B4-BE49-F238E27FC236}">
                <a16:creationId xmlns:a16="http://schemas.microsoft.com/office/drawing/2014/main" id="{4EF706E1-AAC1-44AF-A57E-42FC66FA2A4C}"/>
              </a:ext>
            </a:extLst>
          </p:cNvPr>
          <p:cNvSpPr/>
          <p:nvPr/>
        </p:nvSpPr>
        <p:spPr>
          <a:xfrm>
            <a:off x="6494101" y="5326882"/>
            <a:ext cx="2700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155;p16">
            <a:extLst>
              <a:ext uri="{FF2B5EF4-FFF2-40B4-BE49-F238E27FC236}">
                <a16:creationId xmlns:a16="http://schemas.microsoft.com/office/drawing/2014/main" id="{631AE0E4-069A-43BB-AD30-557727117E2A}"/>
              </a:ext>
            </a:extLst>
          </p:cNvPr>
          <p:cNvSpPr/>
          <p:nvPr/>
        </p:nvSpPr>
        <p:spPr>
          <a:xfrm>
            <a:off x="5952673" y="5326882"/>
            <a:ext cx="270000" cy="3765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6"/>
          <p:cNvSpPr txBox="1"/>
          <p:nvPr/>
        </p:nvSpPr>
        <p:spPr>
          <a:xfrm>
            <a:off x="5892015" y="5383152"/>
            <a:ext cx="790200" cy="284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000" b="1" dirty="0">
                <a:solidFill>
                  <a:srgbClr val="5B0F00"/>
                </a:solidFill>
                <a:latin typeface="Lato"/>
                <a:ea typeface="Lato"/>
                <a:cs typeface="Lato"/>
                <a:sym typeface="Lato"/>
              </a:rPr>
              <a:t>tab2[1]..................................................</a:t>
            </a:r>
            <a:endParaRPr sz="1000" b="1" dirty="0">
              <a:solidFill>
                <a:srgbClr val="5B0F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88134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7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2" name="Google Shape;1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7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4" name="Google Shape;194;p17"/>
          <p:cNvSpPr txBox="1"/>
          <p:nvPr/>
        </p:nvSpPr>
        <p:spPr>
          <a:xfrm>
            <a:off x="2400250" y="10331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Définition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5" name="Google Shape;195;p17"/>
          <p:cNvSpPr txBox="1"/>
          <p:nvPr/>
        </p:nvSpPr>
        <p:spPr>
          <a:xfrm>
            <a:off x="2410100" y="1516150"/>
            <a:ext cx="66744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est un regroupement de N variables de </a:t>
            </a:r>
            <a:r>
              <a:rPr lang="fr" sz="1800">
                <a:latin typeface="Lato"/>
                <a:ea typeface="Lato"/>
                <a:cs typeface="Lato"/>
                <a:sym typeface="Lato"/>
              </a:rPr>
              <a:t>même type</a:t>
            </a:r>
            <a:r>
              <a:rPr lang="fr" sz="1800" b="1">
                <a:latin typeface="Lato"/>
                <a:ea typeface="Lato"/>
                <a:cs typeface="Lato"/>
                <a:sym typeface="Lato"/>
              </a:rPr>
              <a:t> sous un même nom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N est la dimension du tableau</a:t>
            </a:r>
            <a:endParaRPr sz="1800" b="1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Un tableau STATIQUE a une dimension connue à la compilation : une constante ou un nombre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6" name="Google Shape;1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877" y="3817900"/>
            <a:ext cx="1266620" cy="110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7"/>
          <p:cNvSpPr txBox="1"/>
          <p:nvPr/>
        </p:nvSpPr>
        <p:spPr>
          <a:xfrm>
            <a:off x="2881025" y="3776500"/>
            <a:ext cx="2035800" cy="8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/>
              <a:t>int n=5;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/>
              <a:t>int tab[n] ;</a:t>
            </a:r>
            <a:endParaRPr sz="1800" b="1"/>
          </a:p>
        </p:txBody>
      </p:sp>
      <p:sp>
        <p:nvSpPr>
          <p:cNvPr id="198" name="Google Shape;198;p17"/>
          <p:cNvSpPr txBox="1"/>
          <p:nvPr/>
        </p:nvSpPr>
        <p:spPr>
          <a:xfrm>
            <a:off x="4400125" y="4488350"/>
            <a:ext cx="3617100" cy="11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FF0000"/>
                </a:solidFill>
              </a:rPr>
              <a:t>Interdit en C !!!!</a:t>
            </a:r>
            <a:endParaRPr sz="1800" b="1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FF0000"/>
                </a:solidFill>
              </a:rPr>
              <a:t>La taille d’un tableau statique ne peut être une variable.</a:t>
            </a:r>
            <a:endParaRPr sz="1800" b="1">
              <a:solidFill>
                <a:srgbClr val="FF0000"/>
              </a:solidFill>
            </a:endParaRPr>
          </a:p>
        </p:txBody>
      </p:sp>
      <p:sp>
        <p:nvSpPr>
          <p:cNvPr id="199" name="Google Shape;199;p17"/>
          <p:cNvSpPr txBox="1"/>
          <p:nvPr/>
        </p:nvSpPr>
        <p:spPr>
          <a:xfrm>
            <a:off x="2400250" y="32429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Déclaration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8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5" name="Google Shape;2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8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7" name="Google Shape;207;p18"/>
          <p:cNvSpPr txBox="1"/>
          <p:nvPr/>
        </p:nvSpPr>
        <p:spPr>
          <a:xfrm>
            <a:off x="2400250" y="16427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Initialisation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8" name="Google Shape;208;p18"/>
          <p:cNvSpPr txBox="1"/>
          <p:nvPr/>
        </p:nvSpPr>
        <p:spPr>
          <a:xfrm>
            <a:off x="2410100" y="2201950"/>
            <a:ext cx="63216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Soit lors de la déclaration :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09" name="Google Shape;209;p18"/>
          <p:cNvSpPr txBox="1"/>
          <p:nvPr/>
        </p:nvSpPr>
        <p:spPr>
          <a:xfrm>
            <a:off x="2410100" y="3344950"/>
            <a:ext cx="63216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Lato"/>
              <a:buChar char="-"/>
            </a:pPr>
            <a:r>
              <a:rPr lang="fr" sz="1800" b="1">
                <a:latin typeface="Lato"/>
                <a:ea typeface="Lato"/>
                <a:cs typeface="Lato"/>
                <a:sym typeface="Lato"/>
              </a:rPr>
              <a:t>Soit dans le code, via une boucle itérative :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10" name="Google Shape;2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39471" y="2692650"/>
            <a:ext cx="4432055" cy="41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46475" y="3882850"/>
            <a:ext cx="2862144" cy="14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7" name="Google Shape;2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9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TABLEAU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9" name="Google Shape;219;p19"/>
          <p:cNvSpPr txBox="1"/>
          <p:nvPr/>
        </p:nvSpPr>
        <p:spPr>
          <a:xfrm>
            <a:off x="2400250" y="20999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01579B"/>
                </a:solidFill>
                <a:latin typeface="Raleway"/>
                <a:ea typeface="Raleway"/>
                <a:cs typeface="Raleway"/>
                <a:sym typeface="Raleway"/>
              </a:rPr>
              <a:t>Utilisation</a:t>
            </a:r>
            <a:endParaRPr sz="2400" b="1">
              <a:solidFill>
                <a:srgbClr val="01579B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20" name="Google Shape;2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2325" y="2591450"/>
            <a:ext cx="3886200" cy="155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9"/>
          <p:cNvSpPr txBox="1"/>
          <p:nvPr/>
        </p:nvSpPr>
        <p:spPr>
          <a:xfrm>
            <a:off x="2699775" y="4457325"/>
            <a:ext cx="5396700" cy="6354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46524"/>
                </a:solidFill>
              </a:rPr>
              <a:t>Le compilateur permet de dépasser la taille du </a:t>
            </a:r>
            <a:br>
              <a:rPr lang="fr">
                <a:solidFill>
                  <a:srgbClr val="F46524"/>
                </a:solidFill>
              </a:rPr>
            </a:br>
            <a:r>
              <a:rPr lang="fr">
                <a:solidFill>
                  <a:srgbClr val="F46524"/>
                </a:solidFill>
              </a:rPr>
              <a:t>tableau lors de son utilisation</a:t>
            </a:r>
            <a:endParaRPr>
              <a:solidFill>
                <a:srgbClr val="F46524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F46524"/>
                </a:solidFill>
              </a:rPr>
              <a:t>MAIS</a:t>
            </a:r>
            <a:r>
              <a:rPr lang="fr">
                <a:solidFill>
                  <a:srgbClr val="F46524"/>
                </a:solidFill>
              </a:rPr>
              <a:t> l’exécution plantera !!</a:t>
            </a:r>
            <a:endParaRPr>
              <a:solidFill>
                <a:srgbClr val="F46524"/>
              </a:solidFill>
            </a:endParaRPr>
          </a:p>
        </p:txBody>
      </p:sp>
      <p:pic>
        <p:nvPicPr>
          <p:cNvPr id="222" name="Google Shape;22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6225" y="4488925"/>
            <a:ext cx="618492" cy="54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70199" y="5186975"/>
            <a:ext cx="2190750" cy="37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49125" y="5600325"/>
            <a:ext cx="436245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0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0" name="Google Shape;2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0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MATRICE 2D → TABLEAU 1D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2" name="Google Shape;232;p20"/>
          <p:cNvSpPr txBox="1"/>
          <p:nvPr/>
        </p:nvSpPr>
        <p:spPr>
          <a:xfrm>
            <a:off x="2400250" y="46907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Mémoire en 1D seulement</a:t>
            </a:r>
            <a:endParaRPr sz="24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3" name="Google Shape;233;p20"/>
          <p:cNvSpPr/>
          <p:nvPr/>
        </p:nvSpPr>
        <p:spPr>
          <a:xfrm>
            <a:off x="33440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0"/>
          <p:cNvSpPr/>
          <p:nvPr/>
        </p:nvSpPr>
        <p:spPr>
          <a:xfrm>
            <a:off x="38774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0"/>
          <p:cNvSpPr/>
          <p:nvPr/>
        </p:nvSpPr>
        <p:spPr>
          <a:xfrm>
            <a:off x="44108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0"/>
          <p:cNvSpPr/>
          <p:nvPr/>
        </p:nvSpPr>
        <p:spPr>
          <a:xfrm>
            <a:off x="33440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0"/>
          <p:cNvSpPr/>
          <p:nvPr/>
        </p:nvSpPr>
        <p:spPr>
          <a:xfrm>
            <a:off x="33440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0"/>
          <p:cNvSpPr/>
          <p:nvPr/>
        </p:nvSpPr>
        <p:spPr>
          <a:xfrm>
            <a:off x="38774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20"/>
          <p:cNvSpPr/>
          <p:nvPr/>
        </p:nvSpPr>
        <p:spPr>
          <a:xfrm>
            <a:off x="38774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20"/>
          <p:cNvSpPr/>
          <p:nvPr/>
        </p:nvSpPr>
        <p:spPr>
          <a:xfrm>
            <a:off x="4410850" y="2800888"/>
            <a:ext cx="547800" cy="376500"/>
          </a:xfrm>
          <a:prstGeom prst="rect">
            <a:avLst/>
          </a:prstGeom>
          <a:solidFill>
            <a:srgbClr val="8E7CC3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20"/>
          <p:cNvSpPr/>
          <p:nvPr/>
        </p:nvSpPr>
        <p:spPr>
          <a:xfrm>
            <a:off x="44108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0"/>
          <p:cNvSpPr txBox="1"/>
          <p:nvPr/>
        </p:nvSpPr>
        <p:spPr>
          <a:xfrm>
            <a:off x="6910475" y="5284350"/>
            <a:ext cx="1966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Solution ??</a:t>
            </a:r>
            <a:endParaRPr sz="24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3" name="Google Shape;243;p20"/>
          <p:cNvSpPr/>
          <p:nvPr/>
        </p:nvSpPr>
        <p:spPr>
          <a:xfrm>
            <a:off x="33440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0"/>
          <p:cNvSpPr/>
          <p:nvPr/>
        </p:nvSpPr>
        <p:spPr>
          <a:xfrm>
            <a:off x="38774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0"/>
          <p:cNvSpPr/>
          <p:nvPr/>
        </p:nvSpPr>
        <p:spPr>
          <a:xfrm>
            <a:off x="44108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0"/>
          <p:cNvSpPr/>
          <p:nvPr/>
        </p:nvSpPr>
        <p:spPr>
          <a:xfrm>
            <a:off x="33440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20"/>
          <p:cNvSpPr/>
          <p:nvPr/>
        </p:nvSpPr>
        <p:spPr>
          <a:xfrm>
            <a:off x="38774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0"/>
          <p:cNvSpPr/>
          <p:nvPr/>
        </p:nvSpPr>
        <p:spPr>
          <a:xfrm>
            <a:off x="44108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0"/>
          <p:cNvSpPr/>
          <p:nvPr/>
        </p:nvSpPr>
        <p:spPr>
          <a:xfrm>
            <a:off x="49442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0"/>
          <p:cNvSpPr/>
          <p:nvPr/>
        </p:nvSpPr>
        <p:spPr>
          <a:xfrm>
            <a:off x="54776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0"/>
          <p:cNvSpPr/>
          <p:nvPr/>
        </p:nvSpPr>
        <p:spPr>
          <a:xfrm>
            <a:off x="6011050" y="2038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0"/>
          <p:cNvSpPr/>
          <p:nvPr/>
        </p:nvSpPr>
        <p:spPr>
          <a:xfrm>
            <a:off x="49442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0"/>
          <p:cNvSpPr/>
          <p:nvPr/>
        </p:nvSpPr>
        <p:spPr>
          <a:xfrm>
            <a:off x="49442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0"/>
          <p:cNvSpPr/>
          <p:nvPr/>
        </p:nvSpPr>
        <p:spPr>
          <a:xfrm>
            <a:off x="54776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0"/>
          <p:cNvSpPr/>
          <p:nvPr/>
        </p:nvSpPr>
        <p:spPr>
          <a:xfrm>
            <a:off x="54776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0"/>
          <p:cNvSpPr/>
          <p:nvPr/>
        </p:nvSpPr>
        <p:spPr>
          <a:xfrm>
            <a:off x="60110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0"/>
          <p:cNvSpPr/>
          <p:nvPr/>
        </p:nvSpPr>
        <p:spPr>
          <a:xfrm>
            <a:off x="6011050" y="2419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0"/>
          <p:cNvSpPr/>
          <p:nvPr/>
        </p:nvSpPr>
        <p:spPr>
          <a:xfrm>
            <a:off x="49442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0"/>
          <p:cNvSpPr/>
          <p:nvPr/>
        </p:nvSpPr>
        <p:spPr>
          <a:xfrm>
            <a:off x="49442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0"/>
          <p:cNvSpPr/>
          <p:nvPr/>
        </p:nvSpPr>
        <p:spPr>
          <a:xfrm>
            <a:off x="54776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0"/>
          <p:cNvSpPr/>
          <p:nvPr/>
        </p:nvSpPr>
        <p:spPr>
          <a:xfrm>
            <a:off x="54776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0"/>
          <p:cNvSpPr/>
          <p:nvPr/>
        </p:nvSpPr>
        <p:spPr>
          <a:xfrm>
            <a:off x="6011050" y="3562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0"/>
          <p:cNvSpPr/>
          <p:nvPr/>
        </p:nvSpPr>
        <p:spPr>
          <a:xfrm>
            <a:off x="6011050" y="3181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20"/>
          <p:cNvSpPr txBox="1"/>
          <p:nvPr/>
        </p:nvSpPr>
        <p:spPr>
          <a:xfrm>
            <a:off x="3375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5" name="Google Shape;265;p20"/>
          <p:cNvSpPr txBox="1"/>
          <p:nvPr/>
        </p:nvSpPr>
        <p:spPr>
          <a:xfrm>
            <a:off x="2765646" y="2069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6" name="Google Shape;266;p20"/>
          <p:cNvSpPr txBox="1"/>
          <p:nvPr/>
        </p:nvSpPr>
        <p:spPr>
          <a:xfrm>
            <a:off x="2765646" y="3593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</a:t>
            </a:r>
            <a:endParaRPr sz="12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7" name="Google Shape;267;p20"/>
          <p:cNvSpPr txBox="1"/>
          <p:nvPr/>
        </p:nvSpPr>
        <p:spPr>
          <a:xfrm>
            <a:off x="2765646" y="2831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</a:t>
            </a:r>
            <a:endParaRPr sz="12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8" name="Google Shape;268;p20"/>
          <p:cNvSpPr txBox="1"/>
          <p:nvPr/>
        </p:nvSpPr>
        <p:spPr>
          <a:xfrm>
            <a:off x="43658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9" name="Google Shape;269;p20"/>
          <p:cNvSpPr txBox="1"/>
          <p:nvPr/>
        </p:nvSpPr>
        <p:spPr>
          <a:xfrm>
            <a:off x="6042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39749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1" name="Google Shape;271;p20"/>
          <p:cNvSpPr txBox="1"/>
          <p:nvPr/>
        </p:nvSpPr>
        <p:spPr>
          <a:xfrm>
            <a:off x="51941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2" name="Google Shape;272;p20"/>
          <p:cNvSpPr txBox="1"/>
          <p:nvPr/>
        </p:nvSpPr>
        <p:spPr>
          <a:xfrm rot="5400000">
            <a:off x="2809450" y="242018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20"/>
          <p:cNvSpPr txBox="1"/>
          <p:nvPr/>
        </p:nvSpPr>
        <p:spPr>
          <a:xfrm rot="5400000">
            <a:off x="2809450" y="318218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4" name="Google Shape;274;p20"/>
          <p:cNvCxnSpPr/>
          <p:nvPr/>
        </p:nvCxnSpPr>
        <p:spPr>
          <a:xfrm rot="10800000" flipH="1">
            <a:off x="4944250" y="2984638"/>
            <a:ext cx="2167800" cy="45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5" name="Google Shape;275;p20"/>
          <p:cNvSpPr txBox="1"/>
          <p:nvPr/>
        </p:nvSpPr>
        <p:spPr>
          <a:xfrm>
            <a:off x="7173575" y="2703700"/>
            <a:ext cx="1551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COORDONNÉES DE LA CASE :</a:t>
            </a:r>
            <a:r>
              <a:rPr lang="fr" b="1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  i, j 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6" name="Google Shape;276;p20"/>
          <p:cNvSpPr/>
          <p:nvPr/>
        </p:nvSpPr>
        <p:spPr>
          <a:xfrm>
            <a:off x="4322950" y="5362988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0"/>
          <p:cNvSpPr/>
          <p:nvPr/>
        </p:nvSpPr>
        <p:spPr>
          <a:xfrm>
            <a:off x="3775150" y="5362988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0"/>
          <p:cNvSpPr/>
          <p:nvPr/>
        </p:nvSpPr>
        <p:spPr>
          <a:xfrm>
            <a:off x="2679550" y="53629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0"/>
          <p:cNvSpPr/>
          <p:nvPr/>
        </p:nvSpPr>
        <p:spPr>
          <a:xfrm>
            <a:off x="5418550" y="53629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0"/>
          <p:cNvSpPr/>
          <p:nvPr/>
        </p:nvSpPr>
        <p:spPr>
          <a:xfrm>
            <a:off x="5966350" y="53629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0"/>
          <p:cNvSpPr txBox="1"/>
          <p:nvPr/>
        </p:nvSpPr>
        <p:spPr>
          <a:xfrm>
            <a:off x="6010150" y="53022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2" name="Google Shape;282;p20"/>
          <p:cNvSpPr txBox="1"/>
          <p:nvPr/>
        </p:nvSpPr>
        <p:spPr>
          <a:xfrm>
            <a:off x="2729088" y="53022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3" name="Google Shape;283;p20"/>
          <p:cNvSpPr/>
          <p:nvPr/>
        </p:nvSpPr>
        <p:spPr>
          <a:xfrm>
            <a:off x="3227350" y="5362988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sp>
        <p:nvSpPr>
          <p:cNvPr id="284" name="Google Shape;284;p20"/>
          <p:cNvSpPr/>
          <p:nvPr/>
        </p:nvSpPr>
        <p:spPr>
          <a:xfrm>
            <a:off x="4870750" y="5362988"/>
            <a:ext cx="547800" cy="376500"/>
          </a:xfrm>
          <a:prstGeom prst="rect">
            <a:avLst/>
          </a:prstGeom>
          <a:solidFill>
            <a:srgbClr val="EA99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cxnSp>
        <p:nvCxnSpPr>
          <p:cNvPr id="285" name="Google Shape;285;p20"/>
          <p:cNvCxnSpPr/>
          <p:nvPr/>
        </p:nvCxnSpPr>
        <p:spPr>
          <a:xfrm rot="10800000" flipH="1">
            <a:off x="3261700" y="5803450"/>
            <a:ext cx="2048400" cy="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86" name="Google Shape;286;p20"/>
          <p:cNvSpPr txBox="1"/>
          <p:nvPr/>
        </p:nvSpPr>
        <p:spPr>
          <a:xfrm>
            <a:off x="3365650" y="5727250"/>
            <a:ext cx="1840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4 octets</a:t>
            </a:r>
            <a:endParaRPr sz="12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7" name="Google Shape;287;p20"/>
          <p:cNvSpPr txBox="1"/>
          <p:nvPr/>
        </p:nvSpPr>
        <p:spPr>
          <a:xfrm>
            <a:off x="3149938" y="5050900"/>
            <a:ext cx="7902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0xF09A</a:t>
            </a:r>
            <a:endParaRPr sz="1200"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8" name="Google Shape;288;p20"/>
          <p:cNvSpPr txBox="1"/>
          <p:nvPr/>
        </p:nvSpPr>
        <p:spPr>
          <a:xfrm>
            <a:off x="3968125" y="5419250"/>
            <a:ext cx="11754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tab_c[2]</a:t>
            </a: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9" name="Google Shape;289;p20"/>
          <p:cNvSpPr txBox="1"/>
          <p:nvPr/>
        </p:nvSpPr>
        <p:spPr>
          <a:xfrm>
            <a:off x="2901325" y="5419250"/>
            <a:ext cx="11754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tab_c[0]</a:t>
            </a: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0" name="Google Shape;290;p20"/>
          <p:cNvSpPr txBox="1"/>
          <p:nvPr/>
        </p:nvSpPr>
        <p:spPr>
          <a:xfrm>
            <a:off x="4577725" y="5419250"/>
            <a:ext cx="11754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tab_c[3]</a:t>
            </a: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1" name="Google Shape;291;p20"/>
          <p:cNvSpPr txBox="1"/>
          <p:nvPr/>
        </p:nvSpPr>
        <p:spPr>
          <a:xfrm>
            <a:off x="3587125" y="5419250"/>
            <a:ext cx="9645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tab_c[1]</a:t>
            </a: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000"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1"/>
          <p:cNvSpPr txBox="1"/>
          <p:nvPr/>
        </p:nvSpPr>
        <p:spPr>
          <a:xfrm>
            <a:off x="2390275" y="118750"/>
            <a:ext cx="6331500" cy="3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IOGS / 1A / S5 / TD Langage C / Informatique pour le Traitement de l’Information</a:t>
            </a:r>
            <a:endParaRPr sz="1200" b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97" name="Google Shape;29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926975"/>
            <a:ext cx="1781175" cy="7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1"/>
          <p:cNvSpPr txBox="1"/>
          <p:nvPr/>
        </p:nvSpPr>
        <p:spPr>
          <a:xfrm>
            <a:off x="2400250" y="6521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b="1">
                <a:latin typeface="Raleway"/>
                <a:ea typeface="Raleway"/>
                <a:cs typeface="Raleway"/>
                <a:sym typeface="Raleway"/>
              </a:rPr>
              <a:t>MATRICE 2D → TABLEAU 1D</a:t>
            </a:r>
            <a:endParaRPr sz="3000" b="1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99" name="Google Shape;299;p21"/>
          <p:cNvSpPr/>
          <p:nvPr/>
        </p:nvSpPr>
        <p:spPr>
          <a:xfrm>
            <a:off x="28106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1"/>
          <p:cNvSpPr/>
          <p:nvPr/>
        </p:nvSpPr>
        <p:spPr>
          <a:xfrm>
            <a:off x="33440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21"/>
          <p:cNvSpPr/>
          <p:nvPr/>
        </p:nvSpPr>
        <p:spPr>
          <a:xfrm>
            <a:off x="38774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1"/>
          <p:cNvSpPr/>
          <p:nvPr/>
        </p:nvSpPr>
        <p:spPr>
          <a:xfrm>
            <a:off x="36488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21"/>
          <p:cNvSpPr/>
          <p:nvPr/>
        </p:nvSpPr>
        <p:spPr>
          <a:xfrm>
            <a:off x="39536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1"/>
          <p:cNvSpPr/>
          <p:nvPr/>
        </p:nvSpPr>
        <p:spPr>
          <a:xfrm>
            <a:off x="41822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1"/>
          <p:cNvSpPr/>
          <p:nvPr/>
        </p:nvSpPr>
        <p:spPr>
          <a:xfrm>
            <a:off x="44870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1"/>
          <p:cNvSpPr/>
          <p:nvPr/>
        </p:nvSpPr>
        <p:spPr>
          <a:xfrm>
            <a:off x="5020450" y="2800888"/>
            <a:ext cx="547800" cy="376500"/>
          </a:xfrm>
          <a:prstGeom prst="rect">
            <a:avLst/>
          </a:prstGeom>
          <a:solidFill>
            <a:srgbClr val="8E7CC3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1"/>
          <p:cNvSpPr/>
          <p:nvPr/>
        </p:nvSpPr>
        <p:spPr>
          <a:xfrm>
            <a:off x="47156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21"/>
          <p:cNvSpPr/>
          <p:nvPr/>
        </p:nvSpPr>
        <p:spPr>
          <a:xfrm>
            <a:off x="44108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21"/>
          <p:cNvSpPr/>
          <p:nvPr/>
        </p:nvSpPr>
        <p:spPr>
          <a:xfrm>
            <a:off x="49442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21"/>
          <p:cNvSpPr/>
          <p:nvPr/>
        </p:nvSpPr>
        <p:spPr>
          <a:xfrm>
            <a:off x="54776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21"/>
          <p:cNvSpPr/>
          <p:nvPr/>
        </p:nvSpPr>
        <p:spPr>
          <a:xfrm>
            <a:off x="52490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21"/>
          <p:cNvSpPr/>
          <p:nvPr/>
        </p:nvSpPr>
        <p:spPr>
          <a:xfrm>
            <a:off x="55538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1"/>
          <p:cNvSpPr/>
          <p:nvPr/>
        </p:nvSpPr>
        <p:spPr>
          <a:xfrm>
            <a:off x="57824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21"/>
          <p:cNvSpPr/>
          <p:nvPr/>
        </p:nvSpPr>
        <p:spPr>
          <a:xfrm>
            <a:off x="60872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21"/>
          <p:cNvSpPr/>
          <p:nvPr/>
        </p:nvSpPr>
        <p:spPr>
          <a:xfrm>
            <a:off x="6620650" y="28008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1"/>
          <p:cNvSpPr/>
          <p:nvPr/>
        </p:nvSpPr>
        <p:spPr>
          <a:xfrm>
            <a:off x="6315850" y="22674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21"/>
          <p:cNvSpPr txBox="1"/>
          <p:nvPr/>
        </p:nvSpPr>
        <p:spPr>
          <a:xfrm>
            <a:off x="3375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8" name="Google Shape;318;p21"/>
          <p:cNvSpPr txBox="1"/>
          <p:nvPr/>
        </p:nvSpPr>
        <p:spPr>
          <a:xfrm>
            <a:off x="43658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9" name="Google Shape;319;p21"/>
          <p:cNvSpPr txBox="1"/>
          <p:nvPr/>
        </p:nvSpPr>
        <p:spPr>
          <a:xfrm>
            <a:off x="6042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0" name="Google Shape;320;p21"/>
          <p:cNvSpPr txBox="1"/>
          <p:nvPr/>
        </p:nvSpPr>
        <p:spPr>
          <a:xfrm>
            <a:off x="39749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1" name="Google Shape;321;p21"/>
          <p:cNvSpPr txBox="1"/>
          <p:nvPr/>
        </p:nvSpPr>
        <p:spPr>
          <a:xfrm>
            <a:off x="5194150" y="15285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2" name="Google Shape;322;p21"/>
          <p:cNvSpPr/>
          <p:nvPr/>
        </p:nvSpPr>
        <p:spPr>
          <a:xfrm>
            <a:off x="6011050" y="17340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21"/>
          <p:cNvSpPr txBox="1"/>
          <p:nvPr/>
        </p:nvSpPr>
        <p:spPr>
          <a:xfrm>
            <a:off x="3358950" y="18787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4" name="Google Shape;324;p21"/>
          <p:cNvSpPr txBox="1"/>
          <p:nvPr/>
        </p:nvSpPr>
        <p:spPr>
          <a:xfrm>
            <a:off x="36800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5" name="Google Shape;325;p21"/>
          <p:cNvSpPr txBox="1"/>
          <p:nvPr/>
        </p:nvSpPr>
        <p:spPr>
          <a:xfrm>
            <a:off x="46706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6" name="Google Shape;326;p21"/>
          <p:cNvSpPr txBox="1"/>
          <p:nvPr/>
        </p:nvSpPr>
        <p:spPr>
          <a:xfrm>
            <a:off x="6347046" y="21454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7" name="Google Shape;327;p21"/>
          <p:cNvSpPr txBox="1"/>
          <p:nvPr/>
        </p:nvSpPr>
        <p:spPr>
          <a:xfrm>
            <a:off x="4279750" y="20619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8" name="Google Shape;328;p21"/>
          <p:cNvSpPr txBox="1"/>
          <p:nvPr/>
        </p:nvSpPr>
        <p:spPr>
          <a:xfrm>
            <a:off x="5498950" y="20619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9" name="Google Shape;329;p21"/>
          <p:cNvSpPr txBox="1"/>
          <p:nvPr/>
        </p:nvSpPr>
        <p:spPr>
          <a:xfrm>
            <a:off x="39848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0" name="Google Shape;330;p21"/>
          <p:cNvSpPr txBox="1"/>
          <p:nvPr/>
        </p:nvSpPr>
        <p:spPr>
          <a:xfrm>
            <a:off x="49754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1" name="Google Shape;331;p21"/>
          <p:cNvSpPr txBox="1"/>
          <p:nvPr/>
        </p:nvSpPr>
        <p:spPr>
          <a:xfrm>
            <a:off x="6651846" y="26788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2" name="Google Shape;332;p21"/>
          <p:cNvSpPr txBox="1"/>
          <p:nvPr/>
        </p:nvSpPr>
        <p:spPr>
          <a:xfrm>
            <a:off x="4584550" y="25953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3" name="Google Shape;333;p21"/>
          <p:cNvSpPr txBox="1"/>
          <p:nvPr/>
        </p:nvSpPr>
        <p:spPr>
          <a:xfrm>
            <a:off x="5803750" y="25953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4" name="Google Shape;334;p21"/>
          <p:cNvSpPr txBox="1"/>
          <p:nvPr/>
        </p:nvSpPr>
        <p:spPr>
          <a:xfrm>
            <a:off x="3663750" y="24121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5" name="Google Shape;335;p21"/>
          <p:cNvSpPr txBox="1"/>
          <p:nvPr/>
        </p:nvSpPr>
        <p:spPr>
          <a:xfrm>
            <a:off x="3968550" y="29455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6" name="Google Shape;336;p21"/>
          <p:cNvSpPr txBox="1"/>
          <p:nvPr/>
        </p:nvSpPr>
        <p:spPr>
          <a:xfrm>
            <a:off x="4624150" y="18253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1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337" name="Google Shape;337;p21"/>
          <p:cNvSpPr txBox="1"/>
          <p:nvPr/>
        </p:nvSpPr>
        <p:spPr>
          <a:xfrm>
            <a:off x="2400250" y="4538350"/>
            <a:ext cx="5543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Accès à la case de coordonnées i,j ?</a:t>
            </a:r>
            <a:endParaRPr sz="24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8" name="Google Shape;338;p21"/>
          <p:cNvSpPr txBox="1"/>
          <p:nvPr/>
        </p:nvSpPr>
        <p:spPr>
          <a:xfrm>
            <a:off x="6042246" y="16120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9" name="Google Shape;339;p21"/>
          <p:cNvSpPr txBox="1"/>
          <p:nvPr/>
        </p:nvSpPr>
        <p:spPr>
          <a:xfrm>
            <a:off x="5233750" y="28921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i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340" name="Google Shape;340;p21"/>
          <p:cNvSpPr txBox="1"/>
          <p:nvPr/>
        </p:nvSpPr>
        <p:spPr>
          <a:xfrm>
            <a:off x="2902125" y="16733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1" name="Google Shape;341;p21"/>
          <p:cNvSpPr txBox="1"/>
          <p:nvPr/>
        </p:nvSpPr>
        <p:spPr>
          <a:xfrm>
            <a:off x="3234113" y="1368325"/>
            <a:ext cx="7902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0xF09A</a:t>
            </a:r>
            <a:endParaRPr sz="1200"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2" name="Google Shape;342;p21"/>
          <p:cNvSpPr txBox="1"/>
          <p:nvPr/>
        </p:nvSpPr>
        <p:spPr>
          <a:xfrm>
            <a:off x="4928950" y="2358775"/>
            <a:ext cx="6858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2</a:t>
            </a:r>
            <a:endParaRPr sz="1000" b="1">
              <a:solidFill>
                <a:srgbClr val="FFFFFF"/>
              </a:solidFill>
            </a:endParaRPr>
          </a:p>
        </p:txBody>
      </p:sp>
      <p:sp>
        <p:nvSpPr>
          <p:cNvPr id="343" name="Google Shape;343;p21"/>
          <p:cNvSpPr/>
          <p:nvPr/>
        </p:nvSpPr>
        <p:spPr>
          <a:xfrm>
            <a:off x="79160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21"/>
          <p:cNvSpPr txBox="1"/>
          <p:nvPr/>
        </p:nvSpPr>
        <p:spPr>
          <a:xfrm>
            <a:off x="8007525" y="3806938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5" name="Google Shape;345;p21"/>
          <p:cNvSpPr/>
          <p:nvPr/>
        </p:nvSpPr>
        <p:spPr>
          <a:xfrm>
            <a:off x="43346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21"/>
          <p:cNvSpPr/>
          <p:nvPr/>
        </p:nvSpPr>
        <p:spPr>
          <a:xfrm>
            <a:off x="48680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1"/>
          <p:cNvSpPr/>
          <p:nvPr/>
        </p:nvSpPr>
        <p:spPr>
          <a:xfrm>
            <a:off x="54014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21"/>
          <p:cNvSpPr/>
          <p:nvPr/>
        </p:nvSpPr>
        <p:spPr>
          <a:xfrm>
            <a:off x="59348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1"/>
          <p:cNvSpPr/>
          <p:nvPr/>
        </p:nvSpPr>
        <p:spPr>
          <a:xfrm>
            <a:off x="64682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21"/>
          <p:cNvSpPr/>
          <p:nvPr/>
        </p:nvSpPr>
        <p:spPr>
          <a:xfrm>
            <a:off x="7001650" y="33342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21"/>
          <p:cNvSpPr txBox="1"/>
          <p:nvPr/>
        </p:nvSpPr>
        <p:spPr>
          <a:xfrm>
            <a:off x="43658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2" name="Google Shape;352;p21"/>
          <p:cNvSpPr txBox="1"/>
          <p:nvPr/>
        </p:nvSpPr>
        <p:spPr>
          <a:xfrm>
            <a:off x="53564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3" name="Google Shape;353;p21"/>
          <p:cNvSpPr txBox="1"/>
          <p:nvPr/>
        </p:nvSpPr>
        <p:spPr>
          <a:xfrm>
            <a:off x="7032846" y="32122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4" name="Google Shape;354;p21"/>
          <p:cNvSpPr txBox="1"/>
          <p:nvPr/>
        </p:nvSpPr>
        <p:spPr>
          <a:xfrm>
            <a:off x="4965550" y="31287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5" name="Google Shape;355;p21"/>
          <p:cNvSpPr txBox="1"/>
          <p:nvPr/>
        </p:nvSpPr>
        <p:spPr>
          <a:xfrm>
            <a:off x="6184750" y="31287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6" name="Google Shape;356;p21"/>
          <p:cNvSpPr txBox="1"/>
          <p:nvPr/>
        </p:nvSpPr>
        <p:spPr>
          <a:xfrm>
            <a:off x="4349550" y="34789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7" name="Google Shape;357;p21"/>
          <p:cNvSpPr/>
          <p:nvPr/>
        </p:nvSpPr>
        <p:spPr>
          <a:xfrm>
            <a:off x="47156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21"/>
          <p:cNvSpPr/>
          <p:nvPr/>
        </p:nvSpPr>
        <p:spPr>
          <a:xfrm>
            <a:off x="52490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21"/>
          <p:cNvSpPr/>
          <p:nvPr/>
        </p:nvSpPr>
        <p:spPr>
          <a:xfrm>
            <a:off x="57824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21"/>
          <p:cNvSpPr/>
          <p:nvPr/>
        </p:nvSpPr>
        <p:spPr>
          <a:xfrm>
            <a:off x="63158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1"/>
          <p:cNvSpPr/>
          <p:nvPr/>
        </p:nvSpPr>
        <p:spPr>
          <a:xfrm>
            <a:off x="68492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21"/>
          <p:cNvSpPr/>
          <p:nvPr/>
        </p:nvSpPr>
        <p:spPr>
          <a:xfrm>
            <a:off x="7382650" y="3867688"/>
            <a:ext cx="547800" cy="376500"/>
          </a:xfrm>
          <a:prstGeom prst="rect">
            <a:avLst/>
          </a:prstGeom>
          <a:solidFill>
            <a:srgbClr val="EFEFE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1"/>
          <p:cNvSpPr txBox="1"/>
          <p:nvPr/>
        </p:nvSpPr>
        <p:spPr>
          <a:xfrm>
            <a:off x="47468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1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4" name="Google Shape;364;p21"/>
          <p:cNvSpPr txBox="1"/>
          <p:nvPr/>
        </p:nvSpPr>
        <p:spPr>
          <a:xfrm>
            <a:off x="57374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j</a:t>
            </a:r>
            <a:endParaRPr sz="12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5" name="Google Shape;365;p21"/>
          <p:cNvSpPr txBox="1"/>
          <p:nvPr/>
        </p:nvSpPr>
        <p:spPr>
          <a:xfrm>
            <a:off x="7413846" y="3745675"/>
            <a:ext cx="547800" cy="3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200" b="1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endParaRPr sz="1800" b="1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6" name="Google Shape;366;p21"/>
          <p:cNvSpPr txBox="1"/>
          <p:nvPr/>
        </p:nvSpPr>
        <p:spPr>
          <a:xfrm>
            <a:off x="5346550" y="36621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7" name="Google Shape;367;p21"/>
          <p:cNvSpPr txBox="1"/>
          <p:nvPr/>
        </p:nvSpPr>
        <p:spPr>
          <a:xfrm>
            <a:off x="6565750" y="3662113"/>
            <a:ext cx="4602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600" b="1">
                <a:latin typeface="Lato"/>
                <a:ea typeface="Lato"/>
                <a:cs typeface="Lato"/>
                <a:sym typeface="Lato"/>
              </a:rPr>
              <a:t>. . .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8" name="Google Shape;368;p21"/>
          <p:cNvSpPr txBox="1"/>
          <p:nvPr/>
        </p:nvSpPr>
        <p:spPr>
          <a:xfrm>
            <a:off x="4730550" y="4012375"/>
            <a:ext cx="3199800" cy="2091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9" name="Google Shape;369;p21"/>
          <p:cNvSpPr txBox="1"/>
          <p:nvPr/>
        </p:nvSpPr>
        <p:spPr>
          <a:xfrm>
            <a:off x="5995750" y="3958975"/>
            <a:ext cx="1203900" cy="2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FFFFFF"/>
                </a:solidFill>
              </a:rPr>
              <a:t>LIGNE N</a:t>
            </a:r>
            <a:endParaRPr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676</Words>
  <Application>Microsoft Office PowerPoint</Application>
  <PresentationFormat>Affichage à l'écran (4:3)</PresentationFormat>
  <Paragraphs>191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Raleway</vt:lpstr>
      <vt:lpstr>Lato</vt:lpstr>
      <vt:lpstr>Swiss</vt:lpstr>
      <vt:lpstr>Langage C Tableaux statiques à 1 dimension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Langage C Tableaux statiques à 1 dimension</dc:title>
  <dc:creator>Sylvie</dc:creator>
  <cp:lastModifiedBy>Lebrun Sylvie</cp:lastModifiedBy>
  <cp:revision>4</cp:revision>
  <dcterms:modified xsi:type="dcterms:W3CDTF">2021-09-27T10:47:35Z</dcterms:modified>
</cp:coreProperties>
</file>