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7"/>
  </p:notes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embeddedFontLst>
    <p:embeddedFont>
      <p:font typeface="Lato" panose="020F0502020204030203" pitchFamily="34" charset="0"/>
      <p:regular r:id="rId8"/>
      <p:bold r:id="rId9"/>
      <p:italic r:id="rId10"/>
      <p:boldItalic r:id="rId11"/>
    </p:embeddedFont>
    <p:embeddedFont>
      <p:font typeface="Raleway" pitchFamily="2" charset="0"/>
      <p:regular r:id="rId12"/>
      <p:bold r:id="rId13"/>
      <p:italic r:id="rId14"/>
      <p:boldItalic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3" d="100"/>
          <a:sy n="53" d="100"/>
        </p:scale>
        <p:origin x="125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5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font" Target="fonts/font8.fntdata"/><Relationship Id="rId10" Type="http://schemas.openxmlformats.org/officeDocument/2006/relationships/font" Target="fonts/font3.fntdata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font" Target="fonts/font7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23276d10f3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23276d10f3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24920049f8_0_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24920049f8_0_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24920049f8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24920049f8_0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Google Shape;11;p2"/>
          <p:cNvCxnSpPr/>
          <p:nvPr/>
        </p:nvCxnSpPr>
        <p:spPr>
          <a:xfrm>
            <a:off x="2477724" y="554200"/>
            <a:ext cx="6244200" cy="0"/>
          </a:xfrm>
          <a:prstGeom prst="straightConnector1">
            <a:avLst/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2" name="Google Shape;12;p2"/>
          <p:cNvCxnSpPr/>
          <p:nvPr/>
        </p:nvCxnSpPr>
        <p:spPr>
          <a:xfrm>
            <a:off x="2477724" y="6320000"/>
            <a:ext cx="62442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3" name="Google Shape;13;p2"/>
          <p:cNvCxnSpPr/>
          <p:nvPr/>
        </p:nvCxnSpPr>
        <p:spPr>
          <a:xfrm>
            <a:off x="425198" y="55420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>
            <a:off x="2371725" y="840300"/>
            <a:ext cx="6331500" cy="205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1"/>
          </p:nvPr>
        </p:nvSpPr>
        <p:spPr>
          <a:xfrm>
            <a:off x="2390267" y="4317933"/>
            <a:ext cx="6331500" cy="16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8497999" y="6251679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2" name="Google Shape;62;p11"/>
          <p:cNvCxnSpPr/>
          <p:nvPr/>
        </p:nvCxnSpPr>
        <p:spPr>
          <a:xfrm>
            <a:off x="425200" y="6320000"/>
            <a:ext cx="82968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3" name="Google Shape;63;p11"/>
          <p:cNvCxnSpPr/>
          <p:nvPr/>
        </p:nvCxnSpPr>
        <p:spPr>
          <a:xfrm>
            <a:off x="425200" y="554200"/>
            <a:ext cx="82968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4" name="Google Shape;64;p11"/>
          <p:cNvSpPr txBox="1">
            <a:spLocks noGrp="1"/>
          </p:cNvSpPr>
          <p:nvPr>
            <p:ph type="title" hasCustomPrompt="1"/>
          </p:nvPr>
        </p:nvSpPr>
        <p:spPr>
          <a:xfrm>
            <a:off x="853950" y="1739800"/>
            <a:ext cx="7436100" cy="2051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r>
              <a:t>xx%</a:t>
            </a:r>
          </a:p>
        </p:txBody>
      </p:sp>
      <p:sp>
        <p:nvSpPr>
          <p:cNvPr id="65" name="Google Shape;65;p11"/>
          <p:cNvSpPr txBox="1">
            <a:spLocks noGrp="1"/>
          </p:cNvSpPr>
          <p:nvPr>
            <p:ph type="body" idx="1"/>
          </p:nvPr>
        </p:nvSpPr>
        <p:spPr>
          <a:xfrm>
            <a:off x="853950" y="3892600"/>
            <a:ext cx="7436100" cy="142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6" name="Google Shape;66;p11"/>
          <p:cNvSpPr txBox="1">
            <a:spLocks noGrp="1"/>
          </p:cNvSpPr>
          <p:nvPr>
            <p:ph type="sldNum" idx="12"/>
          </p:nvPr>
        </p:nvSpPr>
        <p:spPr>
          <a:xfrm>
            <a:off x="8497999" y="6251679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2"/>
          <p:cNvSpPr txBox="1">
            <a:spLocks noGrp="1"/>
          </p:cNvSpPr>
          <p:nvPr>
            <p:ph type="sldNum" idx="12"/>
          </p:nvPr>
        </p:nvSpPr>
        <p:spPr>
          <a:xfrm>
            <a:off x="8497999" y="6251679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Google Shape;18;p3"/>
          <p:cNvCxnSpPr/>
          <p:nvPr/>
        </p:nvCxnSpPr>
        <p:spPr>
          <a:xfrm>
            <a:off x="425200" y="554200"/>
            <a:ext cx="8296800" cy="0"/>
          </a:xfrm>
          <a:prstGeom prst="straightConnector1">
            <a:avLst/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9" name="Google Shape;19;p3"/>
          <p:cNvCxnSpPr/>
          <p:nvPr/>
        </p:nvCxnSpPr>
        <p:spPr>
          <a:xfrm>
            <a:off x="425200" y="6320000"/>
            <a:ext cx="82968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406425" y="2409100"/>
            <a:ext cx="8296800" cy="205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sldNum" idx="12"/>
          </p:nvPr>
        </p:nvSpPr>
        <p:spPr>
          <a:xfrm>
            <a:off x="8497999" y="6251679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Google Shape;23;p4"/>
          <p:cNvCxnSpPr/>
          <p:nvPr/>
        </p:nvCxnSpPr>
        <p:spPr>
          <a:xfrm>
            <a:off x="2477724" y="554200"/>
            <a:ext cx="62442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4" name="Google Shape;24;p4"/>
          <p:cNvCxnSpPr/>
          <p:nvPr/>
        </p:nvCxnSpPr>
        <p:spPr>
          <a:xfrm>
            <a:off x="2477724" y="6320000"/>
            <a:ext cx="62442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5" name="Google Shape;25;p4"/>
          <p:cNvCxnSpPr/>
          <p:nvPr/>
        </p:nvCxnSpPr>
        <p:spPr>
          <a:xfrm>
            <a:off x="425198" y="55420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6" name="Google Shape;26;p4"/>
          <p:cNvSpPr txBox="1">
            <a:spLocks noGrp="1"/>
          </p:cNvSpPr>
          <p:nvPr>
            <p:ph type="title"/>
          </p:nvPr>
        </p:nvSpPr>
        <p:spPr>
          <a:xfrm>
            <a:off x="2400250" y="767933"/>
            <a:ext cx="6321600" cy="84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body" idx="1"/>
          </p:nvPr>
        </p:nvSpPr>
        <p:spPr>
          <a:xfrm>
            <a:off x="2410112" y="2127701"/>
            <a:ext cx="6321600" cy="40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8497999" y="6251679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Google Shape;30;p5"/>
          <p:cNvCxnSpPr/>
          <p:nvPr/>
        </p:nvCxnSpPr>
        <p:spPr>
          <a:xfrm>
            <a:off x="2477724" y="554200"/>
            <a:ext cx="62442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1" name="Google Shape;31;p5"/>
          <p:cNvCxnSpPr/>
          <p:nvPr/>
        </p:nvCxnSpPr>
        <p:spPr>
          <a:xfrm>
            <a:off x="2477724" y="6320000"/>
            <a:ext cx="62442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2" name="Google Shape;32;p5"/>
          <p:cNvCxnSpPr/>
          <p:nvPr/>
        </p:nvCxnSpPr>
        <p:spPr>
          <a:xfrm>
            <a:off x="425198" y="55420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3" name="Google Shape;33;p5"/>
          <p:cNvSpPr txBox="1">
            <a:spLocks noGrp="1"/>
          </p:cNvSpPr>
          <p:nvPr>
            <p:ph type="title"/>
          </p:nvPr>
        </p:nvSpPr>
        <p:spPr>
          <a:xfrm>
            <a:off x="2400250" y="767933"/>
            <a:ext cx="6321600" cy="84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body" idx="1"/>
          </p:nvPr>
        </p:nvSpPr>
        <p:spPr>
          <a:xfrm>
            <a:off x="2400303" y="2136900"/>
            <a:ext cx="3071400" cy="40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2"/>
          </p:nvPr>
        </p:nvSpPr>
        <p:spPr>
          <a:xfrm>
            <a:off x="5650572" y="2136900"/>
            <a:ext cx="3071400" cy="40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sldNum" idx="12"/>
          </p:nvPr>
        </p:nvSpPr>
        <p:spPr>
          <a:xfrm>
            <a:off x="8497999" y="6251679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>
            <a:spLocks noGrp="1"/>
          </p:cNvSpPr>
          <p:nvPr>
            <p:ph type="title"/>
          </p:nvPr>
        </p:nvSpPr>
        <p:spPr>
          <a:xfrm>
            <a:off x="303300" y="548767"/>
            <a:ext cx="8520600" cy="85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8497999" y="6251679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Google Shape;41;p7"/>
          <p:cNvCxnSpPr/>
          <p:nvPr/>
        </p:nvCxnSpPr>
        <p:spPr>
          <a:xfrm>
            <a:off x="425198" y="55420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2" name="Google Shape;42;p7"/>
          <p:cNvSpPr txBox="1">
            <a:spLocks noGrp="1"/>
          </p:cNvSpPr>
          <p:nvPr>
            <p:ph type="title"/>
          </p:nvPr>
        </p:nvSpPr>
        <p:spPr>
          <a:xfrm>
            <a:off x="319500" y="1248800"/>
            <a:ext cx="2808000" cy="100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1"/>
          </p:nvPr>
        </p:nvSpPr>
        <p:spPr>
          <a:xfrm>
            <a:off x="319500" y="2462405"/>
            <a:ext cx="2808000" cy="374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sldNum" idx="12"/>
          </p:nvPr>
        </p:nvSpPr>
        <p:spPr>
          <a:xfrm>
            <a:off x="8497999" y="6251679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lt2"/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Google Shape;46;p8"/>
          <p:cNvCxnSpPr/>
          <p:nvPr/>
        </p:nvCxnSpPr>
        <p:spPr>
          <a:xfrm>
            <a:off x="425198" y="55420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7" name="Google Shape;47;p8"/>
          <p:cNvSpPr txBox="1">
            <a:spLocks noGrp="1"/>
          </p:cNvSpPr>
          <p:nvPr>
            <p:ph type="title"/>
          </p:nvPr>
        </p:nvSpPr>
        <p:spPr>
          <a:xfrm>
            <a:off x="283103" y="949521"/>
            <a:ext cx="6244200" cy="5114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sldNum" idx="12"/>
          </p:nvPr>
        </p:nvSpPr>
        <p:spPr>
          <a:xfrm>
            <a:off x="8497999" y="6251679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9"/>
          <p:cNvSpPr/>
          <p:nvPr/>
        </p:nvSpPr>
        <p:spPr>
          <a:xfrm>
            <a:off x="4572000" y="167"/>
            <a:ext cx="4572000" cy="6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51" name="Google Shape;51;p9"/>
          <p:cNvCxnSpPr/>
          <p:nvPr/>
        </p:nvCxnSpPr>
        <p:spPr>
          <a:xfrm>
            <a:off x="5029675" y="59940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2" name="Google Shape;52;p9"/>
          <p:cNvSpPr txBox="1">
            <a:spLocks noGrp="1"/>
          </p:cNvSpPr>
          <p:nvPr>
            <p:ph type="title"/>
          </p:nvPr>
        </p:nvSpPr>
        <p:spPr>
          <a:xfrm>
            <a:off x="265500" y="1863133"/>
            <a:ext cx="4045200" cy="175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subTitle" idx="1"/>
          </p:nvPr>
        </p:nvSpPr>
        <p:spPr>
          <a:xfrm>
            <a:off x="265500" y="3647161"/>
            <a:ext cx="4045200" cy="179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54" name="Google Shape;54;p9"/>
          <p:cNvSpPr txBox="1">
            <a:spLocks noGrp="1"/>
          </p:cNvSpPr>
          <p:nvPr>
            <p:ph type="body" idx="2"/>
          </p:nvPr>
        </p:nvSpPr>
        <p:spPr>
          <a:xfrm>
            <a:off x="4939500" y="965600"/>
            <a:ext cx="3837000" cy="492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5" name="Google Shape;55;p9"/>
          <p:cNvSpPr txBox="1">
            <a:spLocks noGrp="1"/>
          </p:cNvSpPr>
          <p:nvPr>
            <p:ph type="sldNum" idx="12"/>
          </p:nvPr>
        </p:nvSpPr>
        <p:spPr>
          <a:xfrm>
            <a:off x="8497999" y="6251679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7" name="Google Shape;57;p10"/>
          <p:cNvCxnSpPr/>
          <p:nvPr/>
        </p:nvCxnSpPr>
        <p:spPr>
          <a:xfrm>
            <a:off x="425200" y="6320000"/>
            <a:ext cx="82968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8" name="Google Shape;58;p10"/>
          <p:cNvCxnSpPr/>
          <p:nvPr/>
        </p:nvCxnSpPr>
        <p:spPr>
          <a:xfrm>
            <a:off x="425198" y="55420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9" name="Google Shape;59;p10"/>
          <p:cNvSpPr txBox="1">
            <a:spLocks noGrp="1"/>
          </p:cNvSpPr>
          <p:nvPr>
            <p:ph type="body" idx="1"/>
          </p:nvPr>
        </p:nvSpPr>
        <p:spPr>
          <a:xfrm>
            <a:off x="328017" y="5634700"/>
            <a:ext cx="83886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sldNum" idx="12"/>
          </p:nvPr>
        </p:nvSpPr>
        <p:spPr>
          <a:xfrm>
            <a:off x="8497999" y="6251679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wiss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2400250" y="767933"/>
            <a:ext cx="6321600" cy="84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2410112" y="2127701"/>
            <a:ext cx="6321600" cy="400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97999" y="6251679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  <p:sp>
        <p:nvSpPr>
          <p:cNvPr id="9" name="Google Shape;9;p1"/>
          <p:cNvSpPr txBox="1"/>
          <p:nvPr/>
        </p:nvSpPr>
        <p:spPr>
          <a:xfrm>
            <a:off x="2390275" y="6367150"/>
            <a:ext cx="6331500" cy="37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rPr>
              <a:t>Sylvie LEBRUN / Charles BOURASSIN / Julien VILLEMEJANE</a:t>
            </a:r>
            <a:endParaRPr sz="1200" b="1">
              <a:solidFill>
                <a:schemeClr val="lt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6" Type="http://schemas.openxmlformats.org/officeDocument/2006/relationships/hyperlink" Target="https://fr.wikipedia.org/wiki/3_(nombre)" TargetMode="External"/><Relationship Id="rId21" Type="http://schemas.openxmlformats.org/officeDocument/2006/relationships/hyperlink" Target="https://fr.wikipedia.org/wiki/Point_(signe)" TargetMode="External"/><Relationship Id="rId42" Type="http://schemas.openxmlformats.org/officeDocument/2006/relationships/hyperlink" Target="https://fr.wikipedia.org/wiki/D_(lettre)" TargetMode="External"/><Relationship Id="rId47" Type="http://schemas.openxmlformats.org/officeDocument/2006/relationships/hyperlink" Target="https://fr.wikipedia.org/wiki/I_(lettre)" TargetMode="External"/><Relationship Id="rId63" Type="http://schemas.openxmlformats.org/officeDocument/2006/relationships/hyperlink" Target="https://fr.wikipedia.org/wiki/Y_(lettre)" TargetMode="External"/><Relationship Id="rId68" Type="http://schemas.openxmlformats.org/officeDocument/2006/relationships/hyperlink" Target="https://fr.wikipedia.org/wiki/Tiret_bas" TargetMode="External"/><Relationship Id="rId2" Type="http://schemas.openxmlformats.org/officeDocument/2006/relationships/hyperlink" Target="https://fr.wikipedia.org/wiki/Caract%C3%A8re_d%27appel" TargetMode="External"/><Relationship Id="rId16" Type="http://schemas.openxmlformats.org/officeDocument/2006/relationships/hyperlink" Target="https://fr.wikipedia.org/wiki/Parenth%C3%A8se" TargetMode="External"/><Relationship Id="rId29" Type="http://schemas.openxmlformats.org/officeDocument/2006/relationships/hyperlink" Target="https://fr.wikipedia.org/wiki/6_(nombre)" TargetMode="External"/><Relationship Id="rId11" Type="http://schemas.openxmlformats.org/officeDocument/2006/relationships/hyperlink" Target="https://fr.wikipedia.org/wiki/Croisillon_(signe)" TargetMode="External"/><Relationship Id="rId24" Type="http://schemas.openxmlformats.org/officeDocument/2006/relationships/hyperlink" Target="https://fr.wikipedia.org/wiki/1_(nombre)" TargetMode="External"/><Relationship Id="rId32" Type="http://schemas.openxmlformats.org/officeDocument/2006/relationships/hyperlink" Target="https://fr.wikipedia.org/wiki/9_(nombre)" TargetMode="External"/><Relationship Id="rId37" Type="http://schemas.openxmlformats.org/officeDocument/2006/relationships/hyperlink" Target="https://fr.wikipedia.org/wiki/Point_d%27interrogation" TargetMode="External"/><Relationship Id="rId40" Type="http://schemas.openxmlformats.org/officeDocument/2006/relationships/hyperlink" Target="https://fr.wikipedia.org/wiki/B_(lettre)" TargetMode="External"/><Relationship Id="rId45" Type="http://schemas.openxmlformats.org/officeDocument/2006/relationships/hyperlink" Target="https://fr.wikipedia.org/wiki/G_(lettre)" TargetMode="External"/><Relationship Id="rId53" Type="http://schemas.openxmlformats.org/officeDocument/2006/relationships/hyperlink" Target="https://fr.wikipedia.org/wiki/O_(lettre)" TargetMode="External"/><Relationship Id="rId58" Type="http://schemas.openxmlformats.org/officeDocument/2006/relationships/hyperlink" Target="https://fr.wikipedia.org/wiki/T_(lettre)" TargetMode="External"/><Relationship Id="rId66" Type="http://schemas.openxmlformats.org/officeDocument/2006/relationships/hyperlink" Target="https://fr.wikipedia.org/wiki/Barre_oblique_invers%C3%A9e" TargetMode="External"/><Relationship Id="rId5" Type="http://schemas.openxmlformats.org/officeDocument/2006/relationships/hyperlink" Target="https://fr.wikipedia.org/wiki/Saut_de_ligne" TargetMode="External"/><Relationship Id="rId61" Type="http://schemas.openxmlformats.org/officeDocument/2006/relationships/hyperlink" Target="https://fr.wikipedia.org/wiki/W_(lettre)" TargetMode="External"/><Relationship Id="rId19" Type="http://schemas.openxmlformats.org/officeDocument/2006/relationships/hyperlink" Target="https://fr.wikipedia.org/wiki/Virgule" TargetMode="External"/><Relationship Id="rId14" Type="http://schemas.openxmlformats.org/officeDocument/2006/relationships/hyperlink" Target="https://fr.wikipedia.org/wiki/Esperluette" TargetMode="External"/><Relationship Id="rId22" Type="http://schemas.openxmlformats.org/officeDocument/2006/relationships/hyperlink" Target="https://fr.wikipedia.org/wiki/Barre_oblique" TargetMode="External"/><Relationship Id="rId27" Type="http://schemas.openxmlformats.org/officeDocument/2006/relationships/hyperlink" Target="https://fr.wikipedia.org/wiki/4_(nombre)" TargetMode="External"/><Relationship Id="rId30" Type="http://schemas.openxmlformats.org/officeDocument/2006/relationships/hyperlink" Target="https://fr.wikipedia.org/wiki/7_(nombre)" TargetMode="External"/><Relationship Id="rId35" Type="http://schemas.openxmlformats.org/officeDocument/2006/relationships/hyperlink" Target="https://fr.wikipedia.org/wiki/Chevron_(typographie)" TargetMode="External"/><Relationship Id="rId43" Type="http://schemas.openxmlformats.org/officeDocument/2006/relationships/hyperlink" Target="https://fr.wikipedia.org/wiki/E_(lettre)" TargetMode="External"/><Relationship Id="rId48" Type="http://schemas.openxmlformats.org/officeDocument/2006/relationships/hyperlink" Target="https://fr.wikipedia.org/wiki/J_(lettre)" TargetMode="External"/><Relationship Id="rId56" Type="http://schemas.openxmlformats.org/officeDocument/2006/relationships/hyperlink" Target="https://fr.wikipedia.org/wiki/R_(lettre)" TargetMode="External"/><Relationship Id="rId64" Type="http://schemas.openxmlformats.org/officeDocument/2006/relationships/hyperlink" Target="https://fr.wikipedia.org/wiki/Z_(lettre)" TargetMode="External"/><Relationship Id="rId69" Type="http://schemas.openxmlformats.org/officeDocument/2006/relationships/hyperlink" Target="https://fr.wikipedia.org/wiki/Accent_grave" TargetMode="External"/><Relationship Id="rId8" Type="http://schemas.openxmlformats.org/officeDocument/2006/relationships/hyperlink" Target="https://fr.wikipedia.org/wiki/Espace_typographique" TargetMode="External"/><Relationship Id="rId51" Type="http://schemas.openxmlformats.org/officeDocument/2006/relationships/hyperlink" Target="https://fr.wikipedia.org/wiki/M_(lettre)" TargetMode="External"/><Relationship Id="rId72" Type="http://schemas.openxmlformats.org/officeDocument/2006/relationships/hyperlink" Target="https://fr.wikipedia.org/wiki/Tilde" TargetMode="External"/><Relationship Id="rId3" Type="http://schemas.openxmlformats.org/officeDocument/2006/relationships/hyperlink" Target="https://fr.wikipedia.org/wiki/Retour_arri%C3%A8re" TargetMode="External"/><Relationship Id="rId12" Type="http://schemas.openxmlformats.org/officeDocument/2006/relationships/hyperlink" Target="https://fr.wikipedia.org/wiki/Dollar_(symbole)" TargetMode="External"/><Relationship Id="rId17" Type="http://schemas.openxmlformats.org/officeDocument/2006/relationships/hyperlink" Target="https://fr.wikipedia.org/wiki/Ast%C3%A9risque" TargetMode="External"/><Relationship Id="rId25" Type="http://schemas.openxmlformats.org/officeDocument/2006/relationships/hyperlink" Target="https://fr.wikipedia.org/wiki/2_(nombre)" TargetMode="External"/><Relationship Id="rId33" Type="http://schemas.openxmlformats.org/officeDocument/2006/relationships/hyperlink" Target="https://fr.wikipedia.org/wiki/Deux-points" TargetMode="External"/><Relationship Id="rId38" Type="http://schemas.openxmlformats.org/officeDocument/2006/relationships/hyperlink" Target="https://fr.wikipedia.org/wiki/Arobase" TargetMode="External"/><Relationship Id="rId46" Type="http://schemas.openxmlformats.org/officeDocument/2006/relationships/hyperlink" Target="https://fr.wikipedia.org/wiki/H_(lettre)" TargetMode="External"/><Relationship Id="rId59" Type="http://schemas.openxmlformats.org/officeDocument/2006/relationships/hyperlink" Target="https://fr.wikipedia.org/wiki/U_(lettre)" TargetMode="External"/><Relationship Id="rId67" Type="http://schemas.openxmlformats.org/officeDocument/2006/relationships/hyperlink" Target="https://fr.wikipedia.org/wiki/Accent_circonflexe" TargetMode="External"/><Relationship Id="rId20" Type="http://schemas.openxmlformats.org/officeDocument/2006/relationships/hyperlink" Target="https://fr.wikipedia.org/wiki/Trait_d%27union" TargetMode="External"/><Relationship Id="rId41" Type="http://schemas.openxmlformats.org/officeDocument/2006/relationships/hyperlink" Target="https://fr.wikipedia.org/wiki/C_(lettre)" TargetMode="External"/><Relationship Id="rId54" Type="http://schemas.openxmlformats.org/officeDocument/2006/relationships/hyperlink" Target="https://fr.wikipedia.org/wiki/P_(lettre)" TargetMode="External"/><Relationship Id="rId62" Type="http://schemas.openxmlformats.org/officeDocument/2006/relationships/hyperlink" Target="https://fr.wikipedia.org/wiki/X_(lettre)" TargetMode="External"/><Relationship Id="rId70" Type="http://schemas.openxmlformats.org/officeDocument/2006/relationships/hyperlink" Target="https://fr.wikipedia.org/wiki/Accolade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fr.wikipedia.org/wiki/Retour_chariot" TargetMode="External"/><Relationship Id="rId15" Type="http://schemas.openxmlformats.org/officeDocument/2006/relationships/hyperlink" Target="https://fr.wikipedia.org/wiki/Apostrophe_(typographie)" TargetMode="External"/><Relationship Id="rId23" Type="http://schemas.openxmlformats.org/officeDocument/2006/relationships/hyperlink" Target="https://fr.wikipedia.org/wiki/Z%C3%A9ro" TargetMode="External"/><Relationship Id="rId28" Type="http://schemas.openxmlformats.org/officeDocument/2006/relationships/hyperlink" Target="https://fr.wikipedia.org/wiki/5_(nombre)" TargetMode="External"/><Relationship Id="rId36" Type="http://schemas.openxmlformats.org/officeDocument/2006/relationships/hyperlink" Target="https://fr.wikipedia.org/wiki/Signe_%C3%A9gal" TargetMode="External"/><Relationship Id="rId49" Type="http://schemas.openxmlformats.org/officeDocument/2006/relationships/hyperlink" Target="https://fr.wikipedia.org/wiki/K_(lettre)" TargetMode="External"/><Relationship Id="rId57" Type="http://schemas.openxmlformats.org/officeDocument/2006/relationships/hyperlink" Target="https://fr.wikipedia.org/wiki/S_(lettre)" TargetMode="External"/><Relationship Id="rId10" Type="http://schemas.openxmlformats.org/officeDocument/2006/relationships/hyperlink" Target="https://fr.wikipedia.org/wiki/Guillemet" TargetMode="External"/><Relationship Id="rId31" Type="http://schemas.openxmlformats.org/officeDocument/2006/relationships/hyperlink" Target="https://fr.wikipedia.org/wiki/8_(nombre)" TargetMode="External"/><Relationship Id="rId44" Type="http://schemas.openxmlformats.org/officeDocument/2006/relationships/hyperlink" Target="https://fr.wikipedia.org/wiki/F_(lettre)" TargetMode="External"/><Relationship Id="rId52" Type="http://schemas.openxmlformats.org/officeDocument/2006/relationships/hyperlink" Target="https://fr.wikipedia.org/wiki/N_(lettre)" TargetMode="External"/><Relationship Id="rId60" Type="http://schemas.openxmlformats.org/officeDocument/2006/relationships/hyperlink" Target="https://fr.wikipedia.org/wiki/V_(lettre)" TargetMode="External"/><Relationship Id="rId65" Type="http://schemas.openxmlformats.org/officeDocument/2006/relationships/hyperlink" Target="https://fr.wikipedia.org/wiki/Crochet_(typographie)" TargetMode="External"/><Relationship Id="rId73" Type="http://schemas.openxmlformats.org/officeDocument/2006/relationships/hyperlink" Target="https://fr.wikipedia.org/wiki/Touche_supprimer" TargetMode="External"/><Relationship Id="rId4" Type="http://schemas.openxmlformats.org/officeDocument/2006/relationships/hyperlink" Target="https://fr.wikipedia.org/wiki/Touche_tabulation" TargetMode="External"/><Relationship Id="rId9" Type="http://schemas.openxmlformats.org/officeDocument/2006/relationships/hyperlink" Target="https://fr.wikipedia.org/wiki/Point_d%27exclamation" TargetMode="External"/><Relationship Id="rId13" Type="http://schemas.openxmlformats.org/officeDocument/2006/relationships/hyperlink" Target="https://fr.wikipedia.org/wiki/Pour_cent" TargetMode="External"/><Relationship Id="rId18" Type="http://schemas.openxmlformats.org/officeDocument/2006/relationships/hyperlink" Target="https://fr.wikipedia.org/wiki/Signes_plus_et_moins" TargetMode="External"/><Relationship Id="rId39" Type="http://schemas.openxmlformats.org/officeDocument/2006/relationships/hyperlink" Target="https://fr.wikipedia.org/wiki/A_(lettre)" TargetMode="External"/><Relationship Id="rId34" Type="http://schemas.openxmlformats.org/officeDocument/2006/relationships/hyperlink" Target="https://fr.wikipedia.org/wiki/Point-virgule" TargetMode="External"/><Relationship Id="rId50" Type="http://schemas.openxmlformats.org/officeDocument/2006/relationships/hyperlink" Target="https://fr.wikipedia.org/wiki/L_(lettre)" TargetMode="External"/><Relationship Id="rId55" Type="http://schemas.openxmlformats.org/officeDocument/2006/relationships/hyperlink" Target="https://fr.wikipedia.org/wiki/Q_(lettre)" TargetMode="External"/><Relationship Id="rId7" Type="http://schemas.openxmlformats.org/officeDocument/2006/relationships/hyperlink" Target="https://fr.wikipedia.org/wiki/S%C3%A9quence_d%27%C3%A9chappement" TargetMode="External"/><Relationship Id="rId71" Type="http://schemas.openxmlformats.org/officeDocument/2006/relationships/hyperlink" Target="https://fr.wikipedia.org/wiki/Barre_verticale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ctrTitle"/>
          </p:nvPr>
        </p:nvSpPr>
        <p:spPr>
          <a:xfrm>
            <a:off x="2371725" y="840300"/>
            <a:ext cx="6331500" cy="205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Langage C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3000" i="1"/>
              <a:t>Formatage des informations</a:t>
            </a:r>
            <a:endParaRPr sz="3000" i="1"/>
          </a:p>
        </p:txBody>
      </p:sp>
      <p:pic>
        <p:nvPicPr>
          <p:cNvPr id="74" name="Google Shape;74;p13" descr="IOGS-LEnsE-logo-blanc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200" y="5761804"/>
            <a:ext cx="2390275" cy="981896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3"/>
          <p:cNvSpPr txBox="1"/>
          <p:nvPr/>
        </p:nvSpPr>
        <p:spPr>
          <a:xfrm>
            <a:off x="2390275" y="118750"/>
            <a:ext cx="6331500" cy="37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rPr>
              <a:t>IOGS / 1A / S5 / TD Langage C / Informatique pour le Traitement de l’Information</a:t>
            </a:r>
            <a:endParaRPr sz="1200" b="1">
              <a:solidFill>
                <a:schemeClr val="accent6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6" name="Google Shape;76;p13"/>
          <p:cNvSpPr txBox="1"/>
          <p:nvPr/>
        </p:nvSpPr>
        <p:spPr>
          <a:xfrm>
            <a:off x="2390275" y="6367150"/>
            <a:ext cx="6331500" cy="37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rPr>
              <a:t>Sylvie LEBRUN / Charles BOURASSIN / Julien VILLEMEJANE</a:t>
            </a:r>
            <a:endParaRPr sz="1200" b="1">
              <a:solidFill>
                <a:schemeClr val="accent6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77" name="Google Shape;77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54750" y="2561000"/>
            <a:ext cx="3143900" cy="2555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4"/>
          <p:cNvSpPr txBox="1"/>
          <p:nvPr/>
        </p:nvSpPr>
        <p:spPr>
          <a:xfrm>
            <a:off x="2390275" y="118750"/>
            <a:ext cx="6331500" cy="37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rPr>
              <a:t>IOGS / 1A / S5 / TD Langage C / Informatique pour le Traitement de l’Information</a:t>
            </a:r>
            <a:endParaRPr sz="1200" b="1">
              <a:solidFill>
                <a:schemeClr val="lt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83" name="Google Shape;8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600" y="5926975"/>
            <a:ext cx="1781175" cy="778625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4"/>
          <p:cNvSpPr txBox="1"/>
          <p:nvPr/>
        </p:nvSpPr>
        <p:spPr>
          <a:xfrm>
            <a:off x="2400250" y="6521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3000" b="1">
                <a:latin typeface="Raleway"/>
                <a:ea typeface="Raleway"/>
                <a:cs typeface="Raleway"/>
                <a:sym typeface="Raleway"/>
              </a:rPr>
              <a:t>Communication avec l’ordinateur</a:t>
            </a:r>
            <a:endParaRPr sz="3000" b="1">
              <a:solidFill>
                <a:srgbClr val="000000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85" name="Google Shape;85;p14"/>
          <p:cNvSpPr txBox="1"/>
          <p:nvPr/>
        </p:nvSpPr>
        <p:spPr>
          <a:xfrm>
            <a:off x="567350" y="3724275"/>
            <a:ext cx="8042400" cy="120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latin typeface="Lato"/>
                <a:ea typeface="Lato"/>
                <a:cs typeface="Lato"/>
                <a:sym typeface="Lato"/>
              </a:rPr>
              <a:t>La communication avec l’ordinateur via la console, le clavier ou les fichiers est fondée sur la transmission de </a:t>
            </a:r>
            <a:r>
              <a:rPr lang="fr" sz="1800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CARACTERES</a:t>
            </a:r>
            <a:r>
              <a:rPr lang="fr" sz="1800">
                <a:latin typeface="Lato"/>
                <a:ea typeface="Lato"/>
                <a:cs typeface="Lato"/>
                <a:sym typeface="Lato"/>
              </a:rPr>
              <a:t>.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latin typeface="Lato"/>
                <a:ea typeface="Lato"/>
                <a:cs typeface="Lato"/>
                <a:sym typeface="Lato"/>
              </a:rPr>
              <a:t>Nécessité de </a:t>
            </a:r>
            <a:r>
              <a:rPr lang="fr" sz="1800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conversions </a:t>
            </a:r>
            <a:r>
              <a:rPr lang="fr" sz="1800">
                <a:latin typeface="Lato"/>
                <a:ea typeface="Lato"/>
                <a:cs typeface="Lato"/>
                <a:sym typeface="Lato"/>
              </a:rPr>
              <a:t>appropriées pour échanger des informations :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❖"/>
            </a:pPr>
            <a:r>
              <a:rPr lang="fr" sz="1800">
                <a:latin typeface="Lato"/>
                <a:ea typeface="Lato"/>
                <a:cs typeface="Lato"/>
                <a:sym typeface="Lato"/>
              </a:rPr>
              <a:t>d’un type quelconque (int, double …) en une suite de caractères pour les informations de sortie.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❖"/>
            </a:pPr>
            <a:r>
              <a:rPr lang="fr" sz="1800">
                <a:latin typeface="Lato"/>
                <a:ea typeface="Lato"/>
                <a:cs typeface="Lato"/>
                <a:sym typeface="Lato"/>
              </a:rPr>
              <a:t>d’une suite de caractères en un type quelconque pour les informations d’entrée.</a:t>
            </a:r>
            <a:endParaRPr sz="180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86" name="Google Shape;86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85374" y="2130250"/>
            <a:ext cx="1990725" cy="16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60075" y="1297300"/>
            <a:ext cx="1665775" cy="2353225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4"/>
          <p:cNvSpPr/>
          <p:nvPr/>
        </p:nvSpPr>
        <p:spPr>
          <a:xfrm>
            <a:off x="2451225" y="1244550"/>
            <a:ext cx="1244100" cy="874200"/>
          </a:xfrm>
          <a:prstGeom prst="wedgeRectCallout">
            <a:avLst>
              <a:gd name="adj1" fmla="val -20833"/>
              <a:gd name="adj2" fmla="val 625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011001110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000001111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010110000 ...</a:t>
            </a:r>
            <a:endParaRPr/>
          </a:p>
        </p:txBody>
      </p:sp>
      <p:sp>
        <p:nvSpPr>
          <p:cNvPr id="89" name="Google Shape;89;p14"/>
          <p:cNvSpPr/>
          <p:nvPr/>
        </p:nvSpPr>
        <p:spPr>
          <a:xfrm>
            <a:off x="6025650" y="1222700"/>
            <a:ext cx="1800300" cy="1163700"/>
          </a:xfrm>
          <a:prstGeom prst="cloudCallout">
            <a:avLst>
              <a:gd name="adj1" fmla="val -55753"/>
              <a:gd name="adj2" fmla="val -10472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Mais qu’est-ce qu’il me raconte ??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5"/>
          <p:cNvSpPr txBox="1"/>
          <p:nvPr/>
        </p:nvSpPr>
        <p:spPr>
          <a:xfrm>
            <a:off x="2390275" y="118750"/>
            <a:ext cx="6331500" cy="37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rPr>
              <a:t>IOGS / 1A / S5 / TD Langage C / Informatique pour le Traitement de l’Information</a:t>
            </a:r>
            <a:endParaRPr sz="1200" b="1">
              <a:solidFill>
                <a:schemeClr val="lt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95" name="Google Shape;95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600" y="5926975"/>
            <a:ext cx="1781175" cy="778625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5"/>
          <p:cNvSpPr txBox="1"/>
          <p:nvPr/>
        </p:nvSpPr>
        <p:spPr>
          <a:xfrm>
            <a:off x="2400250" y="6521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3000" b="1">
                <a:latin typeface="Raleway"/>
                <a:ea typeface="Raleway"/>
                <a:cs typeface="Raleway"/>
                <a:sym typeface="Raleway"/>
              </a:rPr>
              <a:t>Exemple</a:t>
            </a:r>
            <a:endParaRPr sz="3000" b="1">
              <a:solidFill>
                <a:srgbClr val="000000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97" name="Google Shape;97;p15"/>
          <p:cNvSpPr txBox="1"/>
          <p:nvPr/>
        </p:nvSpPr>
        <p:spPr>
          <a:xfrm>
            <a:off x="2461950" y="1215850"/>
            <a:ext cx="2538000" cy="6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2400">
                <a:latin typeface="Lato"/>
                <a:ea typeface="Lato"/>
                <a:cs typeface="Lato"/>
                <a:sym typeface="Lato"/>
              </a:rPr>
              <a:t>Soit </a:t>
            </a:r>
            <a:r>
              <a:rPr lang="fr" sz="2400" b="1">
                <a:latin typeface="Lato"/>
                <a:ea typeface="Lato"/>
                <a:cs typeface="Lato"/>
                <a:sym typeface="Lato"/>
              </a:rPr>
              <a:t>int </a:t>
            </a:r>
            <a:r>
              <a:rPr lang="fr" sz="2400">
                <a:latin typeface="Lato"/>
                <a:ea typeface="Lato"/>
                <a:cs typeface="Lato"/>
                <a:sym typeface="Lato"/>
              </a:rPr>
              <a:t>n=301 ;</a:t>
            </a:r>
            <a:endParaRPr sz="24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8" name="Google Shape;98;p15"/>
          <p:cNvSpPr txBox="1"/>
          <p:nvPr/>
        </p:nvSpPr>
        <p:spPr>
          <a:xfrm>
            <a:off x="2445475" y="1737000"/>
            <a:ext cx="5733300" cy="6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latin typeface="Lato"/>
                <a:ea typeface="Lato"/>
                <a:cs typeface="Lato"/>
                <a:sym typeface="Lato"/>
              </a:rPr>
              <a:t>On veut afficher “lisiblement” la valeur de la variable n à l’écran ou dans un fichier texte.</a:t>
            </a:r>
            <a:endParaRPr sz="18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9" name="Google Shape;99;p15"/>
          <p:cNvSpPr txBox="1"/>
          <p:nvPr/>
        </p:nvSpPr>
        <p:spPr>
          <a:xfrm>
            <a:off x="298600" y="2503425"/>
            <a:ext cx="8669700" cy="6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dirty="0">
                <a:latin typeface="Lato"/>
                <a:ea typeface="Lato"/>
                <a:cs typeface="Lato"/>
                <a:sym typeface="Lato"/>
              </a:rPr>
              <a:t>Dans la mémoire de l’ordinateur, n est codé en binaire : </a:t>
            </a:r>
            <a:r>
              <a:rPr lang="fr" sz="1800" dirty="0">
                <a:solidFill>
                  <a:srgbClr val="0000FF"/>
                </a:solidFill>
                <a:latin typeface="Lato"/>
                <a:ea typeface="Lato"/>
                <a:cs typeface="Lato"/>
                <a:sym typeface="Lato"/>
              </a:rPr>
              <a:t>0000000100101101</a:t>
            </a:r>
            <a:endParaRPr sz="1800" dirty="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dirty="0">
                <a:latin typeface="Lato"/>
                <a:ea typeface="Lato"/>
                <a:cs typeface="Lato"/>
                <a:sym typeface="Lato"/>
              </a:rPr>
              <a:t>Pour lire n en “langage humain”, il faut :</a:t>
            </a:r>
            <a:endParaRPr sz="1800" dirty="0">
              <a:latin typeface="Lato"/>
              <a:ea typeface="Lato"/>
              <a:cs typeface="Lato"/>
              <a:sym typeface="La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fr" sz="1800" dirty="0">
                <a:latin typeface="Lato"/>
                <a:ea typeface="Lato"/>
                <a:cs typeface="Lato"/>
                <a:sym typeface="Lato"/>
              </a:rPr>
              <a:t>convertir </a:t>
            </a:r>
            <a:r>
              <a:rPr lang="fr" sz="1800" dirty="0">
                <a:solidFill>
                  <a:srgbClr val="0000FF"/>
                </a:solidFill>
                <a:latin typeface="Lato"/>
                <a:ea typeface="Lato"/>
                <a:cs typeface="Lato"/>
                <a:sym typeface="Lato"/>
              </a:rPr>
              <a:t>0000000100101101	</a:t>
            </a:r>
            <a:r>
              <a:rPr lang="fr" sz="1800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en une série de 3 chiffres, 3, 0 et 1</a:t>
            </a:r>
            <a:endParaRPr sz="1800" dirty="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fr" sz="1800" dirty="0">
                <a:latin typeface="Lato"/>
                <a:ea typeface="Lato"/>
                <a:cs typeface="Lato"/>
                <a:sym typeface="Lato"/>
              </a:rPr>
              <a:t>associer à chacun de ces chiffres un nouveau code, le code ASCII.</a:t>
            </a:r>
            <a:endParaRPr sz="1800" dirty="0"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dirty="0">
                <a:solidFill>
                  <a:srgbClr val="6AA84F"/>
                </a:solidFill>
                <a:latin typeface="Lato"/>
                <a:ea typeface="Lato"/>
                <a:cs typeface="Lato"/>
                <a:sym typeface="Lato"/>
              </a:rPr>
              <a:t> ‘3’→0110011	‘0’→0110000	‘1’→0110001</a:t>
            </a:r>
            <a:r>
              <a:rPr lang="fr" sz="1800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	</a:t>
            </a:r>
            <a:endParaRPr sz="1800" dirty="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Cette suite d’octets est transmise pour l’affichage.</a:t>
            </a:r>
            <a:endParaRPr sz="1800" dirty="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dirty="0">
                <a:latin typeface="Lato"/>
                <a:ea typeface="Lato"/>
                <a:cs typeface="Lato"/>
                <a:sym typeface="Lato"/>
              </a:rPr>
              <a:t>Il s’agit d’une opération de </a:t>
            </a:r>
            <a:r>
              <a:rPr lang="fr" sz="1800" dirty="0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transcodage </a:t>
            </a:r>
            <a:r>
              <a:rPr lang="fr" sz="1800" dirty="0">
                <a:latin typeface="Lato"/>
                <a:ea typeface="Lato"/>
                <a:cs typeface="Lato"/>
                <a:sym typeface="Lato"/>
              </a:rPr>
              <a:t>: on passe d’un code binaire “lisible” par l’ordinateur à un code fait de caractères lisible par l’humain.</a:t>
            </a:r>
            <a:endParaRPr sz="1800" dirty="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dirty="0">
                <a:latin typeface="Lato"/>
                <a:ea typeface="Lato"/>
                <a:cs typeface="Lato"/>
                <a:sym typeface="Lato"/>
              </a:rPr>
              <a:t>Cette opération se fait via le programme grâce à </a:t>
            </a:r>
            <a:r>
              <a:rPr lang="fr" sz="1800" dirty="0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%d pour les entiers, %lf pour les double.</a:t>
            </a:r>
            <a:r>
              <a:rPr lang="fr" sz="1800" dirty="0">
                <a:latin typeface="Lato"/>
                <a:ea typeface="Lato"/>
                <a:cs typeface="Lato"/>
                <a:sym typeface="Lato"/>
              </a:rPr>
              <a:t> </a:t>
            </a:r>
            <a:endParaRPr sz="1800" dirty="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7069C54-905F-4D79-A141-B65C5B20BE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Table ASCII</a:t>
            </a:r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2430C757-4310-40EE-BA90-BC08BEE188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3982839"/>
              </p:ext>
            </p:extLst>
          </p:nvPr>
        </p:nvGraphicFramePr>
        <p:xfrm>
          <a:off x="806116" y="1486244"/>
          <a:ext cx="7925128" cy="4096402"/>
        </p:xfrm>
        <a:graphic>
          <a:graphicData uri="http://schemas.openxmlformats.org/drawingml/2006/table">
            <a:tbl>
              <a:tblPr/>
              <a:tblGrid>
                <a:gridCol w="466184">
                  <a:extLst>
                    <a:ext uri="{9D8B030D-6E8A-4147-A177-3AD203B41FA5}">
                      <a16:colId xmlns:a16="http://schemas.microsoft.com/office/drawing/2014/main" val="1001233764"/>
                    </a:ext>
                  </a:extLst>
                </a:gridCol>
                <a:gridCol w="466184">
                  <a:extLst>
                    <a:ext uri="{9D8B030D-6E8A-4147-A177-3AD203B41FA5}">
                      <a16:colId xmlns:a16="http://schemas.microsoft.com/office/drawing/2014/main" val="3894423610"/>
                    </a:ext>
                  </a:extLst>
                </a:gridCol>
                <a:gridCol w="466184">
                  <a:extLst>
                    <a:ext uri="{9D8B030D-6E8A-4147-A177-3AD203B41FA5}">
                      <a16:colId xmlns:a16="http://schemas.microsoft.com/office/drawing/2014/main" val="901682652"/>
                    </a:ext>
                  </a:extLst>
                </a:gridCol>
                <a:gridCol w="466184">
                  <a:extLst>
                    <a:ext uri="{9D8B030D-6E8A-4147-A177-3AD203B41FA5}">
                      <a16:colId xmlns:a16="http://schemas.microsoft.com/office/drawing/2014/main" val="2546307727"/>
                    </a:ext>
                  </a:extLst>
                </a:gridCol>
                <a:gridCol w="466184">
                  <a:extLst>
                    <a:ext uri="{9D8B030D-6E8A-4147-A177-3AD203B41FA5}">
                      <a16:colId xmlns:a16="http://schemas.microsoft.com/office/drawing/2014/main" val="1692623218"/>
                    </a:ext>
                  </a:extLst>
                </a:gridCol>
                <a:gridCol w="466184">
                  <a:extLst>
                    <a:ext uri="{9D8B030D-6E8A-4147-A177-3AD203B41FA5}">
                      <a16:colId xmlns:a16="http://schemas.microsoft.com/office/drawing/2014/main" val="1740755764"/>
                    </a:ext>
                  </a:extLst>
                </a:gridCol>
                <a:gridCol w="466184">
                  <a:extLst>
                    <a:ext uri="{9D8B030D-6E8A-4147-A177-3AD203B41FA5}">
                      <a16:colId xmlns:a16="http://schemas.microsoft.com/office/drawing/2014/main" val="1665588055"/>
                    </a:ext>
                  </a:extLst>
                </a:gridCol>
                <a:gridCol w="466184">
                  <a:extLst>
                    <a:ext uri="{9D8B030D-6E8A-4147-A177-3AD203B41FA5}">
                      <a16:colId xmlns:a16="http://schemas.microsoft.com/office/drawing/2014/main" val="3947608783"/>
                    </a:ext>
                  </a:extLst>
                </a:gridCol>
                <a:gridCol w="466184">
                  <a:extLst>
                    <a:ext uri="{9D8B030D-6E8A-4147-A177-3AD203B41FA5}">
                      <a16:colId xmlns:a16="http://schemas.microsoft.com/office/drawing/2014/main" val="788593780"/>
                    </a:ext>
                  </a:extLst>
                </a:gridCol>
                <a:gridCol w="466184">
                  <a:extLst>
                    <a:ext uri="{9D8B030D-6E8A-4147-A177-3AD203B41FA5}">
                      <a16:colId xmlns:a16="http://schemas.microsoft.com/office/drawing/2014/main" val="3447910419"/>
                    </a:ext>
                  </a:extLst>
                </a:gridCol>
                <a:gridCol w="466184">
                  <a:extLst>
                    <a:ext uri="{9D8B030D-6E8A-4147-A177-3AD203B41FA5}">
                      <a16:colId xmlns:a16="http://schemas.microsoft.com/office/drawing/2014/main" val="636162773"/>
                    </a:ext>
                  </a:extLst>
                </a:gridCol>
                <a:gridCol w="466184">
                  <a:extLst>
                    <a:ext uri="{9D8B030D-6E8A-4147-A177-3AD203B41FA5}">
                      <a16:colId xmlns:a16="http://schemas.microsoft.com/office/drawing/2014/main" val="1959065632"/>
                    </a:ext>
                  </a:extLst>
                </a:gridCol>
                <a:gridCol w="466184">
                  <a:extLst>
                    <a:ext uri="{9D8B030D-6E8A-4147-A177-3AD203B41FA5}">
                      <a16:colId xmlns:a16="http://schemas.microsoft.com/office/drawing/2014/main" val="2555849630"/>
                    </a:ext>
                  </a:extLst>
                </a:gridCol>
                <a:gridCol w="466184">
                  <a:extLst>
                    <a:ext uri="{9D8B030D-6E8A-4147-A177-3AD203B41FA5}">
                      <a16:colId xmlns:a16="http://schemas.microsoft.com/office/drawing/2014/main" val="1443659324"/>
                    </a:ext>
                  </a:extLst>
                </a:gridCol>
                <a:gridCol w="466184">
                  <a:extLst>
                    <a:ext uri="{9D8B030D-6E8A-4147-A177-3AD203B41FA5}">
                      <a16:colId xmlns:a16="http://schemas.microsoft.com/office/drawing/2014/main" val="3917842758"/>
                    </a:ext>
                  </a:extLst>
                </a:gridCol>
                <a:gridCol w="466184">
                  <a:extLst>
                    <a:ext uri="{9D8B030D-6E8A-4147-A177-3AD203B41FA5}">
                      <a16:colId xmlns:a16="http://schemas.microsoft.com/office/drawing/2014/main" val="2242189172"/>
                    </a:ext>
                  </a:extLst>
                </a:gridCol>
                <a:gridCol w="466184">
                  <a:extLst>
                    <a:ext uri="{9D8B030D-6E8A-4147-A177-3AD203B41FA5}">
                      <a16:colId xmlns:a16="http://schemas.microsoft.com/office/drawing/2014/main" val="894090091"/>
                    </a:ext>
                  </a:extLst>
                </a:gridCol>
              </a:tblGrid>
              <a:tr h="378034">
                <a:tc>
                  <a:txBody>
                    <a:bodyPr/>
                    <a:lstStyle/>
                    <a:p>
                      <a:pPr rtl="0"/>
                      <a:endParaRPr lang="fr-FR" sz="14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fr-FR" sz="1400">
                          <a:effectLst/>
                        </a:rPr>
                        <a:t>0</a:t>
                      </a: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fr-FR" sz="1400">
                          <a:effectLst/>
                        </a:rPr>
                        <a:t>1</a:t>
                      </a: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fr-FR" sz="1400">
                          <a:effectLst/>
                        </a:rPr>
                        <a:t>2</a:t>
                      </a: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fr-FR" sz="1400">
                          <a:effectLst/>
                        </a:rPr>
                        <a:t>3</a:t>
                      </a: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fr-FR" sz="1400">
                          <a:effectLst/>
                        </a:rPr>
                        <a:t>4</a:t>
                      </a: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fr-FR" sz="1400">
                          <a:effectLst/>
                        </a:rPr>
                        <a:t>5</a:t>
                      </a: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fr-FR" sz="1400">
                          <a:effectLst/>
                        </a:rPr>
                        <a:t>6</a:t>
                      </a: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fr-FR" sz="1400">
                          <a:effectLst/>
                        </a:rPr>
                        <a:t>7</a:t>
                      </a: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fr-FR" sz="1400">
                          <a:effectLst/>
                        </a:rPr>
                        <a:t>8</a:t>
                      </a: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fr-FR" sz="1400">
                          <a:effectLst/>
                        </a:rPr>
                        <a:t>9</a:t>
                      </a: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fr-FR" sz="1400">
                          <a:effectLst/>
                        </a:rPr>
                        <a:t>A</a:t>
                      </a: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fr-FR" sz="1400">
                          <a:effectLst/>
                        </a:rPr>
                        <a:t>B</a:t>
                      </a: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fr-FR" sz="1400">
                          <a:effectLst/>
                        </a:rPr>
                        <a:t>C</a:t>
                      </a: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fr-FR" sz="1400">
                          <a:effectLst/>
                        </a:rPr>
                        <a:t>D</a:t>
                      </a: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fr-FR" sz="1400">
                          <a:effectLst/>
                        </a:rPr>
                        <a:t>E</a:t>
                      </a: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fr-FR" sz="1400">
                          <a:effectLst/>
                        </a:rPr>
                        <a:t>F</a:t>
                      </a: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0246785"/>
                  </a:ext>
                </a:extLst>
              </a:tr>
              <a:tr h="725082">
                <a:tc>
                  <a:txBody>
                    <a:bodyPr/>
                    <a:lstStyle/>
                    <a:p>
                      <a:pPr rtl="0"/>
                      <a:r>
                        <a:rPr lang="fr-FR" sz="1400">
                          <a:effectLst/>
                          <a:latin typeface="Courier New" panose="02070309020205020404" pitchFamily="49" charset="0"/>
                        </a:rPr>
                        <a:t>000</a:t>
                      </a: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NUL</a:t>
                      </a: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SOH</a:t>
                      </a: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STX</a:t>
                      </a: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ETX</a:t>
                      </a: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EOT</a:t>
                      </a: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ENQ</a:t>
                      </a: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ACK</a:t>
                      </a: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2" tooltip="w:Caractère d'appel"/>
                        </a:rPr>
                        <a:t>BEL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3" tooltip="w:Retour arrière"/>
                        </a:rPr>
                        <a:t>BS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4" tooltip="w:Touche tabulation"/>
                        </a:rPr>
                        <a:t>HT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5" tooltip="w:Saut de ligne"/>
                        </a:rPr>
                        <a:t>LF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VT</a:t>
                      </a: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FF</a:t>
                      </a: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6" tooltip="w:Retour chariot"/>
                        </a:rPr>
                        <a:t>CR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SO</a:t>
                      </a: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SI</a:t>
                      </a: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1469108"/>
                  </a:ext>
                </a:extLst>
              </a:tr>
              <a:tr h="725082">
                <a:tc>
                  <a:txBody>
                    <a:bodyPr/>
                    <a:lstStyle/>
                    <a:p>
                      <a:pPr rtl="0"/>
                      <a:r>
                        <a:rPr lang="fr-FR" sz="1400">
                          <a:effectLst/>
                          <a:latin typeface="Courier New" panose="02070309020205020404" pitchFamily="49" charset="0"/>
                        </a:rPr>
                        <a:t>001</a:t>
                      </a: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DLE</a:t>
                      </a: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DC1</a:t>
                      </a: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DC2</a:t>
                      </a: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DC3</a:t>
                      </a: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DC4</a:t>
                      </a: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NAK</a:t>
                      </a: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SYN</a:t>
                      </a: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ETB</a:t>
                      </a: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CAN</a:t>
                      </a: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EM</a:t>
                      </a: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SUB</a:t>
                      </a: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7" tooltip="w:Séquence d'échappement"/>
                        </a:rPr>
                        <a:t>ESC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FS</a:t>
                      </a: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GS</a:t>
                      </a: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RS</a:t>
                      </a: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US</a:t>
                      </a: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3842114"/>
                  </a:ext>
                </a:extLst>
              </a:tr>
              <a:tr h="378034">
                <a:tc>
                  <a:txBody>
                    <a:bodyPr/>
                    <a:lstStyle/>
                    <a:p>
                      <a:pPr rtl="0"/>
                      <a:r>
                        <a:rPr lang="fr-FR" sz="1400">
                          <a:effectLst/>
                          <a:latin typeface="Courier New" panose="02070309020205020404" pitchFamily="49" charset="0"/>
                        </a:rPr>
                        <a:t>002</a:t>
                      </a: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8" tooltip="w:Espace typographique"/>
                        </a:rPr>
                        <a:t>SP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9" tooltip="w:Point d'exclamation"/>
                        </a:rPr>
                        <a:t>!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10" tooltip="w:Guillemet"/>
                        </a:rPr>
                        <a:t>"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11" tooltip="w:Croisillon (signe)"/>
                        </a:rPr>
                        <a:t>#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12" tooltip="w:Dollar (symbole)"/>
                        </a:rPr>
                        <a:t>$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13" tooltip="w:Pour cent"/>
                        </a:rPr>
                        <a:t>%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14" tooltip="w:Esperluette"/>
                        </a:rPr>
                        <a:t>&amp;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15" tooltip="w:Apostrophe (typographie)"/>
                        </a:rPr>
                        <a:t>'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16" tooltip="w:Parenthèse"/>
                        </a:rPr>
                        <a:t>(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16" tooltip="w:Parenthèse"/>
                        </a:rPr>
                        <a:t>)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17" tooltip="w:Astérisque"/>
                        </a:rPr>
                        <a:t>*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18" tooltip="w:Signes plus et moins"/>
                        </a:rPr>
                        <a:t>+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19" tooltip="w:Virgule"/>
                        </a:rPr>
                        <a:t>,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20" tooltip="w:Trait d'union"/>
                        </a:rPr>
                        <a:t>-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21" tooltip="w:Point (signe)"/>
                        </a:rPr>
                        <a:t>.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22" tooltip="w:Barre oblique"/>
                        </a:rPr>
                        <a:t>/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3715093"/>
                  </a:ext>
                </a:extLst>
              </a:tr>
              <a:tr h="378034">
                <a:tc>
                  <a:txBody>
                    <a:bodyPr/>
                    <a:lstStyle/>
                    <a:p>
                      <a:pPr rtl="0"/>
                      <a:r>
                        <a:rPr lang="fr-FR" sz="1400">
                          <a:effectLst/>
                          <a:latin typeface="Courier New" panose="02070309020205020404" pitchFamily="49" charset="0"/>
                        </a:rPr>
                        <a:t>003</a:t>
                      </a: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23" tooltip="w:Zéro"/>
                        </a:rPr>
                        <a:t>0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24" tooltip="w:1 (nombre)"/>
                        </a:rPr>
                        <a:t>1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25" tooltip="w:2 (nombre)"/>
                        </a:rPr>
                        <a:t>2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26" tooltip="w:3 (nombre)"/>
                        </a:rPr>
                        <a:t>3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27" tooltip="w:4 (nombre)"/>
                        </a:rPr>
                        <a:t>4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28" tooltip="w:5 (nombre)"/>
                        </a:rPr>
                        <a:t>5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29" tooltip="w:6 (nombre)"/>
                        </a:rPr>
                        <a:t>6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30" tooltip="w:7 (nombre)"/>
                        </a:rPr>
                        <a:t>7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31" tooltip="w:8 (nombre)"/>
                        </a:rPr>
                        <a:t>8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32" tooltip="w:9 (nombre)"/>
                        </a:rPr>
                        <a:t>9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33" tooltip="w:Deux-points"/>
                        </a:rPr>
                        <a:t>: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34" tooltip="w:Point-virgule"/>
                        </a:rPr>
                        <a:t>;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35" tooltip="w:Chevron (typographie)"/>
                        </a:rPr>
                        <a:t>&lt;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36" tooltip="w:Signe égal"/>
                        </a:rPr>
                        <a:t>=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35" tooltip="w:Chevron (typographie)"/>
                        </a:rPr>
                        <a:t>&gt;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37" tooltip="w:Point d'interrogation"/>
                        </a:rPr>
                        <a:t>?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7757196"/>
                  </a:ext>
                </a:extLst>
              </a:tr>
              <a:tr h="378034">
                <a:tc>
                  <a:txBody>
                    <a:bodyPr/>
                    <a:lstStyle/>
                    <a:p>
                      <a:pPr rtl="0"/>
                      <a:r>
                        <a:rPr lang="fr-FR" sz="1400">
                          <a:effectLst/>
                          <a:latin typeface="Courier New" panose="02070309020205020404" pitchFamily="49" charset="0"/>
                        </a:rPr>
                        <a:t>004</a:t>
                      </a: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38" tooltip="w:Arobase"/>
                        </a:rPr>
                        <a:t>@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39" tooltip="w:A (lettre)"/>
                        </a:rPr>
                        <a:t>A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40" tooltip="w:B (lettre)"/>
                        </a:rPr>
                        <a:t>B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41" tooltip="w:C (lettre)"/>
                        </a:rPr>
                        <a:t>C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42" tooltip="w:D (lettre)"/>
                        </a:rPr>
                        <a:t>D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43" tooltip="w:E (lettre)"/>
                        </a:rPr>
                        <a:t>E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44" tooltip="w:F (lettre)"/>
                        </a:rPr>
                        <a:t>F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45" tooltip="w:G (lettre)"/>
                        </a:rPr>
                        <a:t>G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46" tooltip="w:H (lettre)"/>
                        </a:rPr>
                        <a:t>H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47" tooltip="w:I (lettre)"/>
                        </a:rPr>
                        <a:t>I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48" tooltip="w:J (lettre)"/>
                        </a:rPr>
                        <a:t>J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49" tooltip="w:K (lettre)"/>
                        </a:rPr>
                        <a:t>K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50" tooltip="w:L (lettre)"/>
                        </a:rPr>
                        <a:t>L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51" tooltip="w:M (lettre)"/>
                        </a:rPr>
                        <a:t>M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52" tooltip="w:N (lettre)"/>
                        </a:rPr>
                        <a:t>N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53" tooltip="w:O (lettre)"/>
                        </a:rPr>
                        <a:t>O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1801255"/>
                  </a:ext>
                </a:extLst>
              </a:tr>
              <a:tr h="378034">
                <a:tc>
                  <a:txBody>
                    <a:bodyPr/>
                    <a:lstStyle/>
                    <a:p>
                      <a:pPr rtl="0"/>
                      <a:r>
                        <a:rPr lang="fr-FR" sz="1400">
                          <a:effectLst/>
                          <a:latin typeface="Courier New" panose="02070309020205020404" pitchFamily="49" charset="0"/>
                        </a:rPr>
                        <a:t>005</a:t>
                      </a: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54" tooltip="w:P (lettre)"/>
                        </a:rPr>
                        <a:t>P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55" tooltip="w:Q (lettre)"/>
                        </a:rPr>
                        <a:t>Q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56" tooltip="w:R (lettre)"/>
                        </a:rPr>
                        <a:t>R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57" tooltip="w:S (lettre)"/>
                        </a:rPr>
                        <a:t>S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58" tooltip="w:T (lettre)"/>
                        </a:rPr>
                        <a:t>T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59" tooltip="w:U (lettre)"/>
                        </a:rPr>
                        <a:t>U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60" tooltip="w:V (lettre)"/>
                        </a:rPr>
                        <a:t>V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61" tooltip="w:W (lettre)"/>
                        </a:rPr>
                        <a:t>W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62" tooltip="w:X (lettre)"/>
                        </a:rPr>
                        <a:t>X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63" tooltip="w:Y (lettre)"/>
                        </a:rPr>
                        <a:t>Y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64" tooltip="w:Z (lettre)"/>
                        </a:rPr>
                        <a:t>Z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65" tooltip="w:Crochet (typographie)"/>
                        </a:rPr>
                        <a:t>[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66" tooltip="w:Barre oblique inversée"/>
                        </a:rPr>
                        <a:t>\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65" tooltip="w:Crochet (typographie)"/>
                        </a:rPr>
                        <a:t>]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67" tooltip="w:Accent circonflexe"/>
                        </a:rPr>
                        <a:t>^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68" tooltip="w:Tiret bas"/>
                        </a:rPr>
                        <a:t>_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1269651"/>
                  </a:ext>
                </a:extLst>
              </a:tr>
              <a:tr h="378034">
                <a:tc>
                  <a:txBody>
                    <a:bodyPr/>
                    <a:lstStyle/>
                    <a:p>
                      <a:pPr rtl="0"/>
                      <a:r>
                        <a:rPr lang="fr-FR" sz="1400">
                          <a:effectLst/>
                          <a:latin typeface="Courier New" panose="02070309020205020404" pitchFamily="49" charset="0"/>
                        </a:rPr>
                        <a:t>006</a:t>
                      </a: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69" tooltip="w:Accent grave"/>
                        </a:rPr>
                        <a:t>`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39" tooltip="w:A (lettre)"/>
                        </a:rPr>
                        <a:t>a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40" tooltip="w:B (lettre)"/>
                        </a:rPr>
                        <a:t>b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41" tooltip="w:C (lettre)"/>
                        </a:rPr>
                        <a:t>c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42" tooltip="w:D (lettre)"/>
                        </a:rPr>
                        <a:t>d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43" tooltip="w:E (lettre)"/>
                        </a:rPr>
                        <a:t>e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44" tooltip="w:F (lettre)"/>
                        </a:rPr>
                        <a:t>f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45" tooltip="w:G (lettre)"/>
                        </a:rPr>
                        <a:t>g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46" tooltip="w:H (lettre)"/>
                        </a:rPr>
                        <a:t>h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47" tooltip="w:I (lettre)"/>
                        </a:rPr>
                        <a:t>i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48" tooltip="w:J (lettre)"/>
                        </a:rPr>
                        <a:t>j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49" tooltip="w:K (lettre)"/>
                        </a:rPr>
                        <a:t>k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50" tooltip="w:L (lettre)"/>
                        </a:rPr>
                        <a:t>l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51" tooltip="w:M (lettre)"/>
                        </a:rPr>
                        <a:t>m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52" tooltip="w:N (lettre)"/>
                        </a:rPr>
                        <a:t>n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53" tooltip="w:O (lettre)"/>
                        </a:rPr>
                        <a:t>o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9421800"/>
                  </a:ext>
                </a:extLst>
              </a:tr>
              <a:tr h="378034">
                <a:tc>
                  <a:txBody>
                    <a:bodyPr/>
                    <a:lstStyle/>
                    <a:p>
                      <a:pPr rtl="0"/>
                      <a:r>
                        <a:rPr lang="fr-FR" sz="1400">
                          <a:effectLst/>
                          <a:latin typeface="Courier New" panose="02070309020205020404" pitchFamily="49" charset="0"/>
                        </a:rPr>
                        <a:t>007</a:t>
                      </a: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54" tooltip="w:P (lettre)"/>
                        </a:rPr>
                        <a:t>p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55" tooltip="w:Q (lettre)"/>
                        </a:rPr>
                        <a:t>q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56" tooltip="w:R (lettre)"/>
                        </a:rPr>
                        <a:t>r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57" tooltip="w:S (lettre)"/>
                        </a:rPr>
                        <a:t>s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58" tooltip="w:T (lettre)"/>
                        </a:rPr>
                        <a:t>t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59" tooltip="w:U (lettre)"/>
                        </a:rPr>
                        <a:t>u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60" tooltip="w:V (lettre)"/>
                        </a:rPr>
                        <a:t>v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61" tooltip="w:W (lettre)"/>
                        </a:rPr>
                        <a:t>w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62" tooltip="w:X (lettre)"/>
                        </a:rPr>
                        <a:t>x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63" tooltip="w:Y (lettre)"/>
                        </a:rPr>
                        <a:t>y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64" tooltip="w:Z (lettre)"/>
                        </a:rPr>
                        <a:t>z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70" tooltip="w:Accolade"/>
                        </a:rPr>
                        <a:t>{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71" tooltip="w:Barre verticale"/>
                        </a:rPr>
                        <a:t>|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70" tooltip="w:Accolade"/>
                        </a:rPr>
                        <a:t>}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hlinkClick r:id="rId72" tooltip="w:Tilde"/>
                        </a:rPr>
                        <a:t>~</a:t>
                      </a:r>
                      <a:endParaRPr lang="fr-FR" sz="140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  <a:hlinkClick r:id="rId73" tooltip="w:Touche supprimer"/>
                        </a:rPr>
                        <a:t>DEL</a:t>
                      </a:r>
                      <a:endParaRPr lang="fr-FR" sz="1400" dirty="0">
                        <a:effectLst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7526961"/>
                  </a:ext>
                </a:extLst>
              </a:tr>
            </a:tbl>
          </a:graphicData>
        </a:graphic>
      </p:graphicFrame>
      <p:sp>
        <p:nvSpPr>
          <p:cNvPr id="5" name="Google Shape;99;p15">
            <a:extLst>
              <a:ext uri="{FF2B5EF4-FFF2-40B4-BE49-F238E27FC236}">
                <a16:creationId xmlns:a16="http://schemas.microsoft.com/office/drawing/2014/main" id="{D2708101-1358-4D99-9B9F-2F2A6659E0E5}"/>
              </a:ext>
            </a:extLst>
          </p:cNvPr>
          <p:cNvSpPr txBox="1"/>
          <p:nvPr/>
        </p:nvSpPr>
        <p:spPr>
          <a:xfrm>
            <a:off x="474300" y="5678901"/>
            <a:ext cx="8669700" cy="6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latin typeface="Lato"/>
                <a:ea typeface="Lato"/>
                <a:cs typeface="Lato"/>
                <a:sym typeface="Lato"/>
              </a:rPr>
              <a:t>Ex : le code ASCII du caractère ‘a’ est 0061 en hexadécimal, soit 97 en décimal</a:t>
            </a:r>
            <a:endParaRPr sz="1800" dirty="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6" name="Google Shape;99;p15">
            <a:extLst>
              <a:ext uri="{FF2B5EF4-FFF2-40B4-BE49-F238E27FC236}">
                <a16:creationId xmlns:a16="http://schemas.microsoft.com/office/drawing/2014/main" id="{B8111C27-68C0-4F4C-BDFF-8BB485BB0F05}"/>
              </a:ext>
            </a:extLst>
          </p:cNvPr>
          <p:cNvSpPr txBox="1"/>
          <p:nvPr/>
        </p:nvSpPr>
        <p:spPr>
          <a:xfrm rot="16200000">
            <a:off x="-364599" y="2363730"/>
            <a:ext cx="1936027" cy="405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dirty="0">
                <a:latin typeface="Lato"/>
                <a:ea typeface="Lato"/>
                <a:cs typeface="Lato"/>
                <a:sym typeface="Lato"/>
              </a:rPr>
              <a:t>32 caractères de contrôle</a:t>
            </a:r>
            <a:endParaRPr sz="1200" dirty="0">
              <a:latin typeface="Lato"/>
              <a:ea typeface="Lato"/>
              <a:cs typeface="Lato"/>
              <a:sym typeface="Lato"/>
            </a:endParaRPr>
          </a:p>
        </p:txBody>
      </p:sp>
    </p:spTree>
    <p:extLst>
      <p:ext uri="{BB962C8B-B14F-4D97-AF65-F5344CB8AC3E}">
        <p14:creationId xmlns:p14="http://schemas.microsoft.com/office/powerpoint/2010/main" val="2446561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6"/>
          <p:cNvSpPr txBox="1"/>
          <p:nvPr/>
        </p:nvSpPr>
        <p:spPr>
          <a:xfrm>
            <a:off x="2390275" y="118750"/>
            <a:ext cx="6331500" cy="37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rPr>
              <a:t>IOGS / 1A / S5 / TD Langage C / Informatique pour le Traitement de l’Information</a:t>
            </a:r>
            <a:endParaRPr sz="1200" b="1">
              <a:solidFill>
                <a:schemeClr val="lt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05" name="Google Shape;10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600" y="5926975"/>
            <a:ext cx="1781175" cy="77862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6"/>
          <p:cNvSpPr txBox="1"/>
          <p:nvPr/>
        </p:nvSpPr>
        <p:spPr>
          <a:xfrm>
            <a:off x="2400250" y="6521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3000" b="1">
                <a:latin typeface="Raleway"/>
                <a:ea typeface="Raleway"/>
                <a:cs typeface="Raleway"/>
                <a:sym typeface="Raleway"/>
              </a:rPr>
              <a:t>Le cas des chaînes de caractères</a:t>
            </a:r>
            <a:endParaRPr sz="3000" b="1">
              <a:solidFill>
                <a:srgbClr val="000000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07" name="Google Shape;107;p16"/>
          <p:cNvSpPr txBox="1"/>
          <p:nvPr/>
        </p:nvSpPr>
        <p:spPr>
          <a:xfrm>
            <a:off x="2461950" y="1139650"/>
            <a:ext cx="6681900" cy="6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u="sng">
                <a:latin typeface="Lato"/>
                <a:ea typeface="Lato"/>
                <a:cs typeface="Lato"/>
                <a:sym typeface="Lato"/>
              </a:rPr>
              <a:t>Exemple :</a:t>
            </a:r>
            <a:endParaRPr sz="1800" u="sng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latin typeface="Lato"/>
                <a:ea typeface="Lato"/>
                <a:cs typeface="Lato"/>
                <a:sym typeface="Lato"/>
              </a:rPr>
              <a:t>Soit la chaîne de caractères char chaine[3]=“P2”.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latin typeface="Lato"/>
                <a:ea typeface="Lato"/>
                <a:cs typeface="Lato"/>
                <a:sym typeface="Lato"/>
              </a:rPr>
              <a:t>Dans la mémoire de l’ordinateur, 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rgbClr val="6AA84F"/>
                </a:solidFill>
                <a:latin typeface="Lato"/>
                <a:ea typeface="Lato"/>
                <a:cs typeface="Lato"/>
                <a:sym typeface="Lato"/>
              </a:rPr>
              <a:t>‘P’ </a:t>
            </a:r>
            <a:r>
              <a:rPr lang="fr" sz="1800">
                <a:solidFill>
                  <a:srgbClr val="93C47D"/>
                </a:solidFill>
                <a:latin typeface="Lato"/>
                <a:ea typeface="Lato"/>
                <a:cs typeface="Lato"/>
                <a:sym typeface="Lato"/>
              </a:rPr>
              <a:t>→</a:t>
            </a:r>
            <a:r>
              <a:rPr lang="fr" sz="1800">
                <a:solidFill>
                  <a:srgbClr val="6AA84F"/>
                </a:solidFill>
                <a:latin typeface="Lato"/>
                <a:ea typeface="Lato"/>
                <a:cs typeface="Lato"/>
                <a:sym typeface="Lato"/>
              </a:rPr>
              <a:t>1010000</a:t>
            </a:r>
            <a:r>
              <a:rPr lang="fr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fr" sz="1800">
                <a:solidFill>
                  <a:srgbClr val="93C47D"/>
                </a:solidFill>
                <a:latin typeface="Lato"/>
                <a:ea typeface="Lato"/>
                <a:cs typeface="Lato"/>
                <a:sym typeface="Lato"/>
              </a:rPr>
              <a:t>	‘</a:t>
            </a:r>
            <a:r>
              <a:rPr lang="fr" sz="1800">
                <a:solidFill>
                  <a:srgbClr val="6AA84F"/>
                </a:solidFill>
                <a:latin typeface="Lato"/>
                <a:ea typeface="Lato"/>
                <a:cs typeface="Lato"/>
                <a:sym typeface="Lato"/>
              </a:rPr>
              <a:t>2’</a:t>
            </a:r>
            <a:r>
              <a:rPr lang="fr" sz="1800">
                <a:solidFill>
                  <a:srgbClr val="93C47D"/>
                </a:solidFill>
                <a:latin typeface="Lato"/>
                <a:ea typeface="Lato"/>
                <a:cs typeface="Lato"/>
                <a:sym typeface="Lato"/>
              </a:rPr>
              <a:t>→</a:t>
            </a:r>
            <a:r>
              <a:rPr lang="fr" sz="1800">
                <a:solidFill>
                  <a:srgbClr val="6AA84F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fr" sz="1800"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fr" sz="1800">
                <a:solidFill>
                  <a:srgbClr val="6AA84F"/>
                </a:solidFill>
                <a:latin typeface="Lato"/>
                <a:ea typeface="Lato"/>
                <a:cs typeface="Lato"/>
                <a:sym typeface="Lato"/>
              </a:rPr>
              <a:t>0110011</a:t>
            </a:r>
            <a:r>
              <a:rPr lang="fr" sz="1800">
                <a:latin typeface="Lato"/>
                <a:ea typeface="Lato"/>
                <a:cs typeface="Lato"/>
                <a:sym typeface="Lato"/>
              </a:rPr>
              <a:t> 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L’opération de transcodage n’a pas lieu, les caractères sont transmis tels quels jusqu’au caractère de fin de chaîne.</a:t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%s</a:t>
            </a:r>
            <a:r>
              <a:rPr lang="fr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est le code de format pour les </a:t>
            </a:r>
            <a:r>
              <a:rPr lang="fr" sz="1800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chaînes de caractères</a:t>
            </a:r>
            <a:endParaRPr sz="1800">
              <a:solidFill>
                <a:srgbClr val="FF0000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latin typeface="Courier New"/>
                <a:ea typeface="Courier New"/>
                <a:cs typeface="Courier New"/>
                <a:sym typeface="Courier New"/>
              </a:rPr>
              <a:t>printf("%s", chaine) </a:t>
            </a:r>
            <a:r>
              <a:rPr lang="fr" sz="1800">
                <a:latin typeface="Lato"/>
                <a:ea typeface="Lato"/>
                <a:cs typeface="Lato"/>
                <a:sym typeface="Lato"/>
              </a:rPr>
              <a:t>: affiche P2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%c</a:t>
            </a:r>
            <a:r>
              <a:rPr lang="fr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est le code de format pour un seul </a:t>
            </a:r>
            <a:r>
              <a:rPr lang="fr" sz="1800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caractère.</a:t>
            </a:r>
            <a:endParaRPr sz="1800">
              <a:solidFill>
                <a:srgbClr val="FF0000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fr" sz="1800">
                <a:latin typeface="Courier New"/>
                <a:ea typeface="Courier New"/>
                <a:cs typeface="Courier New"/>
                <a:sym typeface="Courier New"/>
              </a:rPr>
              <a:t>printf("%c",chaine[0]) </a:t>
            </a:r>
            <a:r>
              <a:rPr lang="fr" sz="1800">
                <a:latin typeface="Lato"/>
                <a:ea typeface="Lato"/>
                <a:cs typeface="Lato"/>
                <a:sym typeface="Lato"/>
              </a:rPr>
              <a:t>: affiche P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wiss">
  <a:themeElements>
    <a:clrScheme name="Swiss">
      <a:dk1>
        <a:srgbClr val="F46524"/>
      </a:dk1>
      <a:lt1>
        <a:srgbClr val="FFFFFF"/>
      </a:lt1>
      <a:dk2>
        <a:srgbClr val="000000"/>
      </a:dk2>
      <a:lt2>
        <a:srgbClr val="757575"/>
      </a:lt2>
      <a:accent1>
        <a:srgbClr val="01579B"/>
      </a:accent1>
      <a:accent2>
        <a:srgbClr val="27C7BD"/>
      </a:accent2>
      <a:accent3>
        <a:srgbClr val="0099E8"/>
      </a:accent3>
      <a:accent4>
        <a:srgbClr val="51B9A3"/>
      </a:accent4>
      <a:accent5>
        <a:srgbClr val="FB8C00"/>
      </a:accent5>
      <a:accent6>
        <a:srgbClr val="FFAE88"/>
      </a:accent6>
      <a:hlink>
        <a:srgbClr val="0277BD"/>
      </a:hlink>
      <a:folHlink>
        <a:srgbClr val="0277B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585</Words>
  <Application>Microsoft Office PowerPoint</Application>
  <PresentationFormat>Affichage à l'écran (4:3)</PresentationFormat>
  <Paragraphs>199</Paragraphs>
  <Slides>5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Courier New</vt:lpstr>
      <vt:lpstr>Arial</vt:lpstr>
      <vt:lpstr>Raleway</vt:lpstr>
      <vt:lpstr>Lato</vt:lpstr>
      <vt:lpstr>Swiss</vt:lpstr>
      <vt:lpstr>Langage C Formatage des informations</vt:lpstr>
      <vt:lpstr>Présentation PowerPoint</vt:lpstr>
      <vt:lpstr>Présentation PowerPoint</vt:lpstr>
      <vt:lpstr>Table ASCII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Langage C Formatage des informations</dc:title>
  <cp:lastModifiedBy>Lebrun Sylvie</cp:lastModifiedBy>
  <cp:revision>2</cp:revision>
  <dcterms:modified xsi:type="dcterms:W3CDTF">2021-10-17T07:58:43Z</dcterms:modified>
</cp:coreProperties>
</file>